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2"/>
  </p:notesMasterIdLst>
  <p:sldIdLst>
    <p:sldId id="256" r:id="rId2"/>
    <p:sldId id="294" r:id="rId3"/>
    <p:sldId id="295" r:id="rId4"/>
    <p:sldId id="296" r:id="rId5"/>
    <p:sldId id="297" r:id="rId6"/>
    <p:sldId id="258" r:id="rId7"/>
    <p:sldId id="274" r:id="rId8"/>
    <p:sldId id="282" r:id="rId9"/>
    <p:sldId id="292" r:id="rId10"/>
    <p:sldId id="283" r:id="rId11"/>
    <p:sldId id="273" r:id="rId12"/>
    <p:sldId id="259" r:id="rId13"/>
    <p:sldId id="272" r:id="rId14"/>
    <p:sldId id="260" r:id="rId15"/>
    <p:sldId id="275" r:id="rId16"/>
    <p:sldId id="268" r:id="rId17"/>
    <p:sldId id="261" r:id="rId18"/>
    <p:sldId id="269" r:id="rId19"/>
    <p:sldId id="262" r:id="rId20"/>
    <p:sldId id="263" r:id="rId21"/>
    <p:sldId id="264" r:id="rId22"/>
    <p:sldId id="265" r:id="rId23"/>
    <p:sldId id="270" r:id="rId24"/>
    <p:sldId id="266" r:id="rId25"/>
    <p:sldId id="276" r:id="rId26"/>
    <p:sldId id="267" r:id="rId27"/>
    <p:sldId id="271" r:id="rId28"/>
    <p:sldId id="277" r:id="rId29"/>
    <p:sldId id="278" r:id="rId30"/>
    <p:sldId id="279" r:id="rId31"/>
    <p:sldId id="280" r:id="rId32"/>
    <p:sldId id="281" r:id="rId33"/>
    <p:sldId id="284" r:id="rId34"/>
    <p:sldId id="288" r:id="rId35"/>
    <p:sldId id="289" r:id="rId36"/>
    <p:sldId id="286" r:id="rId37"/>
    <p:sldId id="287" r:id="rId38"/>
    <p:sldId id="293" r:id="rId39"/>
    <p:sldId id="291" r:id="rId40"/>
    <p:sldId id="290"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17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874" y="1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006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057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0514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79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789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49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672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893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25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816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440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824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123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0971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840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6942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54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207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426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498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129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157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275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110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398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0779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611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541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314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787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80392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710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8623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9381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7026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742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420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790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5659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g"/><Relationship Id="rId9"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171E"/>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Google Shape;266;p26">
            <a:extLst>
              <a:ext uri="{FF2B5EF4-FFF2-40B4-BE49-F238E27FC236}">
                <a16:creationId xmlns:a16="http://schemas.microsoft.com/office/drawing/2014/main" id="{050B4F91-6EC7-479A-A45C-F4847F358AE7}"/>
              </a:ext>
            </a:extLst>
          </p:cNvPr>
          <p:cNvSpPr txBox="1">
            <a:spLocks noGrp="1"/>
          </p:cNvSpPr>
          <p:nvPr>
            <p:ph type="ctrTitle"/>
          </p:nvPr>
        </p:nvSpPr>
        <p:spPr>
          <a:xfrm>
            <a:off x="809469" y="1446550"/>
            <a:ext cx="7525062" cy="2533338"/>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de" dirty="0">
                <a:solidFill>
                  <a:schemeClr val="bg1"/>
                </a:solidFill>
              </a:rPr>
              <a:t>Internet Of Things </a:t>
            </a:r>
            <a:br>
              <a:rPr lang="de" dirty="0">
                <a:solidFill>
                  <a:schemeClr val="bg1"/>
                </a:solidFill>
              </a:rPr>
            </a:br>
            <a:r>
              <a:rPr lang="de" dirty="0">
                <a:solidFill>
                  <a:schemeClr val="bg1"/>
                </a:solidFill>
                <a:latin typeface="Poppins Thin"/>
                <a:cs typeface="Poppins Thin"/>
                <a:sym typeface="Poppins Thin"/>
              </a:rPr>
              <a:t>Hands on Workshop</a:t>
            </a:r>
            <a:endParaRPr dirty="0">
              <a:solidFill>
                <a:schemeClr val="bg1"/>
              </a:solidFill>
              <a:latin typeface="Poppins Thin"/>
              <a:ea typeface="Poppins Thin"/>
              <a:cs typeface="Poppins Thin"/>
              <a:sym typeface="Poppins Thin"/>
            </a:endParaRPr>
          </a:p>
        </p:txBody>
      </p:sp>
      <p:cxnSp>
        <p:nvCxnSpPr>
          <p:cNvPr id="4" name="Straight Connector 3">
            <a:extLst>
              <a:ext uri="{FF2B5EF4-FFF2-40B4-BE49-F238E27FC236}">
                <a16:creationId xmlns:a16="http://schemas.microsoft.com/office/drawing/2014/main" id="{E97D08EA-2CD2-43D3-9C3E-19E02EE51469}"/>
              </a:ext>
            </a:extLst>
          </p:cNvPr>
          <p:cNvCxnSpPr/>
          <p:nvPr/>
        </p:nvCxnSpPr>
        <p:spPr>
          <a:xfrm>
            <a:off x="1461541" y="2818151"/>
            <a:ext cx="64982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4F37D92-2993-4D8E-8D33-180C6A8CCD2B}"/>
              </a:ext>
            </a:extLst>
          </p:cNvPr>
          <p:cNvSpPr txBox="1"/>
          <p:nvPr/>
        </p:nvSpPr>
        <p:spPr>
          <a:xfrm>
            <a:off x="2923082" y="415498"/>
            <a:ext cx="3297836" cy="307777"/>
          </a:xfrm>
          <a:prstGeom prst="rect">
            <a:avLst/>
          </a:prstGeom>
          <a:noFill/>
        </p:spPr>
        <p:txBody>
          <a:bodyPr wrap="square" rtlCol="0">
            <a:spAutoFit/>
          </a:bodyPr>
          <a:lstStyle/>
          <a:p>
            <a:pPr algn="ctr"/>
            <a:r>
              <a:rPr lang="en-IN" dirty="0">
                <a:solidFill>
                  <a:schemeClr val="bg1"/>
                </a:solidFill>
              </a:rPr>
              <a:t>DAY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6" name="TextBox 5">
            <a:extLst>
              <a:ext uri="{FF2B5EF4-FFF2-40B4-BE49-F238E27FC236}">
                <a16:creationId xmlns:a16="http://schemas.microsoft.com/office/drawing/2014/main" id="{6B3E1344-0526-461B-91D8-3D52749963AB}"/>
              </a:ext>
            </a:extLst>
          </p:cNvPr>
          <p:cNvSpPr txBox="1"/>
          <p:nvPr/>
        </p:nvSpPr>
        <p:spPr>
          <a:xfrm>
            <a:off x="1250102" y="372480"/>
            <a:ext cx="6643795" cy="523220"/>
          </a:xfrm>
          <a:prstGeom prst="rect">
            <a:avLst/>
          </a:prstGeom>
          <a:noFill/>
        </p:spPr>
        <p:txBody>
          <a:bodyPr wrap="square" rtlCol="0">
            <a:spAutoFit/>
          </a:bodyPr>
          <a:lstStyle/>
          <a:p>
            <a:pPr algn="ctr"/>
            <a:r>
              <a:rPr lang="en-IN" sz="2800" dirty="0">
                <a:solidFill>
                  <a:schemeClr val="bg1"/>
                </a:solidFill>
                <a:latin typeface="Amasis MT Pro Medium" panose="02040604050005020304" pitchFamily="18" charset="0"/>
                <a:ea typeface="Adobe Gothic Std B" panose="020B0800000000000000" pitchFamily="34" charset="-128"/>
              </a:rPr>
              <a:t>Application Programming Interface</a:t>
            </a:r>
          </a:p>
        </p:txBody>
      </p:sp>
      <p:pic>
        <p:nvPicPr>
          <p:cNvPr id="5" name="Picture 4" descr="A screenshot of a computer&#10;&#10;Description automatically generated">
            <a:extLst>
              <a:ext uri="{FF2B5EF4-FFF2-40B4-BE49-F238E27FC236}">
                <a16:creationId xmlns:a16="http://schemas.microsoft.com/office/drawing/2014/main" id="{CD552BE3-94C2-485E-9B2D-CAABDDF0B64D}"/>
              </a:ext>
            </a:extLst>
          </p:cNvPr>
          <p:cNvPicPr>
            <a:picLocks noChangeAspect="1"/>
          </p:cNvPicPr>
          <p:nvPr/>
        </p:nvPicPr>
        <p:blipFill rotWithShape="1">
          <a:blip r:embed="rId4"/>
          <a:srcRect t="48506" r="64878" b="14527"/>
          <a:stretch/>
        </p:blipFill>
        <p:spPr>
          <a:xfrm>
            <a:off x="2109134" y="1735682"/>
            <a:ext cx="4925727" cy="2916178"/>
          </a:xfrm>
          <a:prstGeom prst="rect">
            <a:avLst/>
          </a:prstGeom>
        </p:spPr>
      </p:pic>
      <p:sp>
        <p:nvSpPr>
          <p:cNvPr id="7" name="TextBox 6">
            <a:extLst>
              <a:ext uri="{FF2B5EF4-FFF2-40B4-BE49-F238E27FC236}">
                <a16:creationId xmlns:a16="http://schemas.microsoft.com/office/drawing/2014/main" id="{3A46E3AA-7007-4165-BE4B-F29B82EC2679}"/>
              </a:ext>
            </a:extLst>
          </p:cNvPr>
          <p:cNvSpPr txBox="1"/>
          <p:nvPr/>
        </p:nvSpPr>
        <p:spPr>
          <a:xfrm>
            <a:off x="899884" y="1258556"/>
            <a:ext cx="7344229" cy="353943"/>
          </a:xfrm>
          <a:prstGeom prst="rect">
            <a:avLst/>
          </a:prstGeom>
          <a:noFill/>
        </p:spPr>
        <p:txBody>
          <a:bodyPr wrap="square">
            <a:spAutoFit/>
          </a:bodyPr>
          <a:lstStyle/>
          <a:p>
            <a:r>
              <a:rPr lang="en-US" sz="1700" b="1" dirty="0">
                <a:solidFill>
                  <a:schemeClr val="bg1"/>
                </a:solidFill>
              </a:rPr>
              <a:t>Open any </a:t>
            </a:r>
            <a:r>
              <a:rPr lang="en-US" sz="1700" b="1" dirty="0">
                <a:solidFill>
                  <a:schemeClr val="accent6">
                    <a:lumMod val="40000"/>
                    <a:lumOff val="60000"/>
                  </a:schemeClr>
                </a:solidFill>
              </a:rPr>
              <a:t>Website</a:t>
            </a:r>
            <a:r>
              <a:rPr lang="en-US" sz="1700" b="1" dirty="0">
                <a:solidFill>
                  <a:schemeClr val="bg1"/>
                </a:solidFill>
              </a:rPr>
              <a:t> &gt; Right Click and select </a:t>
            </a:r>
            <a:r>
              <a:rPr lang="en-US" sz="1700" b="1" dirty="0">
                <a:solidFill>
                  <a:schemeClr val="accent6">
                    <a:lumMod val="40000"/>
                    <a:lumOff val="60000"/>
                  </a:schemeClr>
                </a:solidFill>
              </a:rPr>
              <a:t>‘Inspect</a:t>
            </a:r>
            <a:r>
              <a:rPr lang="en-US" sz="1700" b="1" dirty="0">
                <a:solidFill>
                  <a:schemeClr val="bg1"/>
                </a:solidFill>
              </a:rPr>
              <a:t>’ &gt; Go to </a:t>
            </a:r>
            <a:r>
              <a:rPr lang="en-US" sz="1700" b="1" dirty="0">
                <a:solidFill>
                  <a:schemeClr val="accent6">
                    <a:lumMod val="40000"/>
                    <a:lumOff val="60000"/>
                  </a:schemeClr>
                </a:solidFill>
              </a:rPr>
              <a:t>Networks</a:t>
            </a:r>
            <a:endParaRPr lang="en-US" sz="1700" dirty="0">
              <a:solidFill>
                <a:schemeClr val="accent6">
                  <a:lumMod val="40000"/>
                  <a:lumOff val="60000"/>
                </a:schemeClr>
              </a:solidFill>
            </a:endParaRPr>
          </a:p>
        </p:txBody>
      </p:sp>
    </p:spTree>
    <p:extLst>
      <p:ext uri="{BB962C8B-B14F-4D97-AF65-F5344CB8AC3E}">
        <p14:creationId xmlns:p14="http://schemas.microsoft.com/office/powerpoint/2010/main" val="4066138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6" name="TextBox 5">
            <a:extLst>
              <a:ext uri="{FF2B5EF4-FFF2-40B4-BE49-F238E27FC236}">
                <a16:creationId xmlns:a16="http://schemas.microsoft.com/office/drawing/2014/main" id="{6B3E1344-0526-461B-91D8-3D52749963AB}"/>
              </a:ext>
            </a:extLst>
          </p:cNvPr>
          <p:cNvSpPr txBox="1"/>
          <p:nvPr/>
        </p:nvSpPr>
        <p:spPr>
          <a:xfrm>
            <a:off x="1250102" y="427068"/>
            <a:ext cx="6643795" cy="523220"/>
          </a:xfrm>
          <a:prstGeom prst="rect">
            <a:avLst/>
          </a:prstGeom>
          <a:noFill/>
        </p:spPr>
        <p:txBody>
          <a:bodyPr wrap="square" rtlCol="0">
            <a:spAutoFit/>
          </a:bodyPr>
          <a:lstStyle/>
          <a:p>
            <a:pPr algn="ctr"/>
            <a:r>
              <a:rPr lang="en-IN" sz="2800" dirty="0">
                <a:solidFill>
                  <a:schemeClr val="bg1"/>
                </a:solidFill>
                <a:latin typeface="Amasis MT Pro Medium" panose="02040604050005020304" pitchFamily="18" charset="0"/>
                <a:ea typeface="Adobe Gothic Std B" panose="020B0800000000000000" pitchFamily="34" charset="-128"/>
              </a:rPr>
              <a:t>Storage of IoT Data</a:t>
            </a:r>
          </a:p>
        </p:txBody>
      </p:sp>
      <p:sp>
        <p:nvSpPr>
          <p:cNvPr id="7" name="TextBox 6">
            <a:extLst>
              <a:ext uri="{FF2B5EF4-FFF2-40B4-BE49-F238E27FC236}">
                <a16:creationId xmlns:a16="http://schemas.microsoft.com/office/drawing/2014/main" id="{78934137-6909-4568-9C3F-2F14BAB7CE83}"/>
              </a:ext>
            </a:extLst>
          </p:cNvPr>
          <p:cNvSpPr txBox="1"/>
          <p:nvPr/>
        </p:nvSpPr>
        <p:spPr>
          <a:xfrm>
            <a:off x="977887" y="1307275"/>
            <a:ext cx="7188223" cy="3169457"/>
          </a:xfrm>
          <a:prstGeom prst="rect">
            <a:avLst/>
          </a:prstGeom>
          <a:noFill/>
        </p:spPr>
        <p:txBody>
          <a:bodyPr wrap="square" rtlCol="0">
            <a:spAutoFit/>
          </a:bodyPr>
          <a:lstStyle/>
          <a:p>
            <a:pPr>
              <a:lnSpc>
                <a:spcPct val="200000"/>
              </a:lnSpc>
              <a:buClr>
                <a:schemeClr val="bg1"/>
              </a:buClr>
            </a:pPr>
            <a:r>
              <a:rPr lang="en-US" sz="1800" dirty="0">
                <a:solidFill>
                  <a:schemeClr val="bg1"/>
                </a:solidFill>
                <a:latin typeface="Calibri" panose="020F0502020204030204" pitchFamily="34" charset="0"/>
                <a:cs typeface="Calibri" panose="020F0502020204030204" pitchFamily="34" charset="0"/>
              </a:rPr>
              <a:t>So far, we’ve only </a:t>
            </a:r>
            <a:r>
              <a:rPr lang="en-US" sz="1800" dirty="0">
                <a:solidFill>
                  <a:schemeClr val="accent6">
                    <a:lumMod val="40000"/>
                    <a:lumOff val="60000"/>
                  </a:schemeClr>
                </a:solidFill>
                <a:latin typeface="Calibri" panose="020F0502020204030204" pitchFamily="34" charset="0"/>
                <a:cs typeface="Calibri" panose="020F0502020204030204" pitchFamily="34" charset="0"/>
              </a:rPr>
              <a:t>Controlled</a:t>
            </a:r>
            <a:r>
              <a:rPr lang="en-US" sz="1800" dirty="0">
                <a:solidFill>
                  <a:schemeClr val="bg1"/>
                </a:solidFill>
                <a:latin typeface="Calibri" panose="020F0502020204030204" pitchFamily="34" charset="0"/>
                <a:cs typeface="Calibri" panose="020F0502020204030204" pitchFamily="34" charset="0"/>
              </a:rPr>
              <a:t> device and </a:t>
            </a:r>
            <a:r>
              <a:rPr lang="en-US" sz="1800" dirty="0">
                <a:solidFill>
                  <a:schemeClr val="accent6">
                    <a:lumMod val="40000"/>
                    <a:lumOff val="60000"/>
                  </a:schemeClr>
                </a:solidFill>
                <a:latin typeface="Calibri" panose="020F0502020204030204" pitchFamily="34" charset="0"/>
                <a:cs typeface="Calibri" panose="020F0502020204030204" pitchFamily="34" charset="0"/>
              </a:rPr>
              <a:t>Gathered</a:t>
            </a:r>
            <a:r>
              <a:rPr lang="en-US" sz="1800" dirty="0">
                <a:solidFill>
                  <a:schemeClr val="bg1"/>
                </a:solidFill>
                <a:latin typeface="Calibri" panose="020F0502020204030204" pitchFamily="34" charset="0"/>
                <a:cs typeface="Calibri" panose="020F0502020204030204" pitchFamily="34" charset="0"/>
              </a:rPr>
              <a:t> data. We don’t yet have a </a:t>
            </a:r>
            <a:r>
              <a:rPr lang="en-US" sz="1800" dirty="0">
                <a:solidFill>
                  <a:schemeClr val="accent6">
                    <a:lumMod val="40000"/>
                    <a:lumOff val="60000"/>
                  </a:schemeClr>
                </a:solidFill>
                <a:latin typeface="Calibri" panose="020F0502020204030204" pitchFamily="34" charset="0"/>
                <a:cs typeface="Calibri" panose="020F0502020204030204" pitchFamily="34" charset="0"/>
              </a:rPr>
              <a:t>Perfect IoT System</a:t>
            </a:r>
            <a:r>
              <a:rPr lang="en-US" sz="1800" dirty="0">
                <a:solidFill>
                  <a:schemeClr val="bg1"/>
                </a:solidFill>
                <a:latin typeface="Calibri" panose="020F0502020204030204" pitchFamily="34" charset="0"/>
                <a:cs typeface="Calibri" panose="020F0502020204030204" pitchFamily="34" charset="0"/>
              </a:rPr>
              <a:t>.</a:t>
            </a:r>
          </a:p>
          <a:p>
            <a:pPr>
              <a:lnSpc>
                <a:spcPct val="200000"/>
              </a:lnSpc>
              <a:spcBef>
                <a:spcPts val="1200"/>
              </a:spcBef>
              <a:buClr>
                <a:schemeClr val="bg1"/>
              </a:buClr>
            </a:pPr>
            <a:r>
              <a:rPr lang="en-IN" sz="1800" dirty="0">
                <a:solidFill>
                  <a:schemeClr val="bg1"/>
                </a:solidFill>
                <a:latin typeface="Calibri" panose="020F0502020204030204" pitchFamily="34" charset="0"/>
                <a:cs typeface="Calibri" panose="020F0502020204030204" pitchFamily="34" charset="0"/>
              </a:rPr>
              <a:t>We shall now Set Up a system so that you are able to </a:t>
            </a:r>
            <a:r>
              <a:rPr lang="en-IN" sz="1800" dirty="0">
                <a:solidFill>
                  <a:schemeClr val="accent6">
                    <a:lumMod val="40000"/>
                    <a:lumOff val="60000"/>
                  </a:schemeClr>
                </a:solidFill>
                <a:latin typeface="Calibri" panose="020F0502020204030204" pitchFamily="34" charset="0"/>
                <a:cs typeface="Calibri" panose="020F0502020204030204" pitchFamily="34" charset="0"/>
              </a:rPr>
              <a:t>store data </a:t>
            </a:r>
            <a:r>
              <a:rPr lang="en-IN" sz="1800" dirty="0">
                <a:solidFill>
                  <a:schemeClr val="bg1"/>
                </a:solidFill>
                <a:latin typeface="Calibri" panose="020F0502020204030204" pitchFamily="34" charset="0"/>
                <a:cs typeface="Calibri" panose="020F0502020204030204" pitchFamily="34" charset="0"/>
              </a:rPr>
              <a:t>indefinite, and for </a:t>
            </a:r>
            <a:r>
              <a:rPr lang="en-IN" sz="1800" dirty="0">
                <a:solidFill>
                  <a:schemeClr val="accent6">
                    <a:lumMod val="40000"/>
                    <a:lumOff val="60000"/>
                  </a:schemeClr>
                </a:solidFill>
                <a:latin typeface="Calibri" panose="020F0502020204030204" pitchFamily="34" charset="0"/>
                <a:cs typeface="Calibri" panose="020F0502020204030204" pitchFamily="34" charset="0"/>
              </a:rPr>
              <a:t>NO COST </a:t>
            </a:r>
            <a:r>
              <a:rPr lang="en-IN" sz="1800" dirty="0">
                <a:solidFill>
                  <a:schemeClr val="bg1"/>
                </a:solidFill>
                <a:latin typeface="Calibri" panose="020F0502020204030204" pitchFamily="34" charset="0"/>
                <a:cs typeface="Calibri" panose="020F0502020204030204" pitchFamily="34" charset="0"/>
              </a:rPr>
              <a:t>of a database.</a:t>
            </a:r>
          </a:p>
          <a:p>
            <a:pPr>
              <a:lnSpc>
                <a:spcPct val="200000"/>
              </a:lnSpc>
              <a:spcBef>
                <a:spcPts val="1800"/>
              </a:spcBef>
              <a:buClr>
                <a:schemeClr val="bg1"/>
              </a:buClr>
            </a:pPr>
            <a:r>
              <a:rPr lang="en-IN" sz="1800" dirty="0">
                <a:solidFill>
                  <a:schemeClr val="bg1"/>
                </a:solidFill>
                <a:latin typeface="Calibri" panose="020F0502020204030204" pitchFamily="34" charset="0"/>
                <a:cs typeface="Calibri" panose="020F0502020204030204" pitchFamily="34" charset="0"/>
              </a:rPr>
              <a:t>By the end, we will also build a REST API to access data from.</a:t>
            </a:r>
            <a:endParaRPr lang="en-US" sz="18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1839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6" name="TextBox 5">
            <a:extLst>
              <a:ext uri="{FF2B5EF4-FFF2-40B4-BE49-F238E27FC236}">
                <a16:creationId xmlns:a16="http://schemas.microsoft.com/office/drawing/2014/main" id="{6B3E1344-0526-461B-91D8-3D52749963AB}"/>
              </a:ext>
            </a:extLst>
          </p:cNvPr>
          <p:cNvSpPr txBox="1"/>
          <p:nvPr/>
        </p:nvSpPr>
        <p:spPr>
          <a:xfrm>
            <a:off x="1250102" y="427068"/>
            <a:ext cx="6643795" cy="523220"/>
          </a:xfrm>
          <a:prstGeom prst="rect">
            <a:avLst/>
          </a:prstGeom>
          <a:noFill/>
        </p:spPr>
        <p:txBody>
          <a:bodyPr wrap="square" rtlCol="0">
            <a:spAutoFit/>
          </a:bodyPr>
          <a:lstStyle/>
          <a:p>
            <a:pPr algn="ctr"/>
            <a:r>
              <a:rPr lang="en-US" sz="2800" dirty="0">
                <a:solidFill>
                  <a:schemeClr val="bg1"/>
                </a:solidFill>
                <a:latin typeface="Amasis MT Pro Medium" panose="02040604050005020304" pitchFamily="18" charset="0"/>
                <a:ea typeface="Adobe Gothic Std B" panose="020B0800000000000000" pitchFamily="34" charset="-128"/>
              </a:rPr>
              <a:t>H</a:t>
            </a:r>
            <a:r>
              <a:rPr lang="en-IN" sz="2800" dirty="0">
                <a:solidFill>
                  <a:schemeClr val="bg1"/>
                </a:solidFill>
                <a:latin typeface="Amasis MT Pro Medium" panose="02040604050005020304" pitchFamily="18" charset="0"/>
                <a:ea typeface="Adobe Gothic Std B" panose="020B0800000000000000" pitchFamily="34" charset="-128"/>
              </a:rPr>
              <a:t>ow?</a:t>
            </a:r>
          </a:p>
        </p:txBody>
      </p:sp>
      <p:sp>
        <p:nvSpPr>
          <p:cNvPr id="7" name="TextBox 6">
            <a:extLst>
              <a:ext uri="{FF2B5EF4-FFF2-40B4-BE49-F238E27FC236}">
                <a16:creationId xmlns:a16="http://schemas.microsoft.com/office/drawing/2014/main" id="{78934137-6909-4568-9C3F-2F14BAB7CE83}"/>
              </a:ext>
            </a:extLst>
          </p:cNvPr>
          <p:cNvSpPr txBox="1"/>
          <p:nvPr/>
        </p:nvSpPr>
        <p:spPr>
          <a:xfrm>
            <a:off x="1086744" y="1377361"/>
            <a:ext cx="7188223" cy="2814617"/>
          </a:xfrm>
          <a:prstGeom prst="rect">
            <a:avLst/>
          </a:prstGeom>
          <a:noFill/>
        </p:spPr>
        <p:txBody>
          <a:bodyPr wrap="square" rtlCol="0">
            <a:spAutoFit/>
          </a:bodyPr>
          <a:lstStyle/>
          <a:p>
            <a:pPr>
              <a:lnSpc>
                <a:spcPct val="150000"/>
              </a:lnSpc>
              <a:buClr>
                <a:schemeClr val="bg1"/>
              </a:buClr>
            </a:pPr>
            <a:r>
              <a:rPr lang="en-US" sz="2000" dirty="0">
                <a:solidFill>
                  <a:schemeClr val="bg1"/>
                </a:solidFill>
                <a:latin typeface="Calibri" panose="020F0502020204030204" pitchFamily="34" charset="0"/>
                <a:cs typeface="Calibri" panose="020F0502020204030204" pitchFamily="34" charset="0"/>
              </a:rPr>
              <a:t>U</a:t>
            </a:r>
            <a:r>
              <a:rPr lang="en-IN" sz="2000" dirty="0">
                <a:solidFill>
                  <a:schemeClr val="bg1"/>
                </a:solidFill>
                <a:latin typeface="Calibri" panose="020F0502020204030204" pitchFamily="34" charset="0"/>
                <a:cs typeface="Calibri" panose="020F0502020204030204" pitchFamily="34" charset="0"/>
              </a:rPr>
              <a:t>sing </a:t>
            </a:r>
            <a:r>
              <a:rPr lang="en-IN" sz="2000" dirty="0">
                <a:solidFill>
                  <a:schemeClr val="accent6">
                    <a:lumMod val="40000"/>
                    <a:lumOff val="60000"/>
                  </a:schemeClr>
                </a:solidFill>
                <a:latin typeface="Calibri" panose="020F0502020204030204" pitchFamily="34" charset="0"/>
                <a:cs typeface="Calibri" panose="020F0502020204030204" pitchFamily="34" charset="0"/>
              </a:rPr>
              <a:t>Google Sheet</a:t>
            </a:r>
            <a:r>
              <a:rPr lang="en-IN" sz="2000" dirty="0">
                <a:solidFill>
                  <a:schemeClr val="bg1"/>
                </a:solidFill>
                <a:latin typeface="Calibri" panose="020F0502020204030204" pitchFamily="34" charset="0"/>
                <a:cs typeface="Calibri" panose="020F0502020204030204" pitchFamily="34" charset="0"/>
              </a:rPr>
              <a:t> to store a </a:t>
            </a:r>
            <a:r>
              <a:rPr lang="en-IN" sz="2000" dirty="0">
                <a:solidFill>
                  <a:schemeClr val="accent6">
                    <a:lumMod val="40000"/>
                    <a:lumOff val="60000"/>
                  </a:schemeClr>
                </a:solidFill>
                <a:latin typeface="Calibri" panose="020F0502020204030204" pitchFamily="34" charset="0"/>
                <a:cs typeface="Calibri" panose="020F0502020204030204" pitchFamily="34" charset="0"/>
              </a:rPr>
              <a:t>Table of Data</a:t>
            </a:r>
            <a:r>
              <a:rPr lang="en-IN" sz="2000" dirty="0">
                <a:solidFill>
                  <a:schemeClr val="bg1"/>
                </a:solidFill>
                <a:latin typeface="Calibri" panose="020F0502020204030204" pitchFamily="34" charset="0"/>
                <a:cs typeface="Calibri" panose="020F0502020204030204" pitchFamily="34" charset="0"/>
              </a:rPr>
              <a:t>. We can </a:t>
            </a:r>
            <a:r>
              <a:rPr lang="en-IN" sz="2000" dirty="0">
                <a:solidFill>
                  <a:schemeClr val="accent6">
                    <a:lumMod val="40000"/>
                    <a:lumOff val="60000"/>
                  </a:schemeClr>
                </a:solidFill>
                <a:latin typeface="Calibri" panose="020F0502020204030204" pitchFamily="34" charset="0"/>
                <a:cs typeface="Calibri" panose="020F0502020204030204" pitchFamily="34" charset="0"/>
              </a:rPr>
              <a:t>use</a:t>
            </a:r>
            <a:r>
              <a:rPr lang="en-IN" sz="2000" dirty="0">
                <a:solidFill>
                  <a:schemeClr val="bg1"/>
                </a:solidFill>
                <a:latin typeface="Calibri" panose="020F0502020204030204" pitchFamily="34" charset="0"/>
                <a:cs typeface="Calibri" panose="020F0502020204030204" pitchFamily="34" charset="0"/>
              </a:rPr>
              <a:t> the data or </a:t>
            </a:r>
            <a:r>
              <a:rPr lang="en-IN" sz="2000" dirty="0">
                <a:solidFill>
                  <a:schemeClr val="accent6">
                    <a:lumMod val="40000"/>
                    <a:lumOff val="60000"/>
                  </a:schemeClr>
                </a:solidFill>
                <a:latin typeface="Calibri" panose="020F0502020204030204" pitchFamily="34" charset="0"/>
                <a:cs typeface="Calibri" panose="020F0502020204030204" pitchFamily="34" charset="0"/>
              </a:rPr>
              <a:t>view</a:t>
            </a:r>
            <a:r>
              <a:rPr lang="en-IN" sz="2000" dirty="0">
                <a:solidFill>
                  <a:schemeClr val="bg1"/>
                </a:solidFill>
                <a:latin typeface="Calibri" panose="020F0502020204030204" pitchFamily="34" charset="0"/>
                <a:cs typeface="Calibri" panose="020F0502020204030204" pitchFamily="34" charset="0"/>
              </a:rPr>
              <a:t> it from anywhere in the world.</a:t>
            </a:r>
          </a:p>
          <a:p>
            <a:pPr>
              <a:lnSpc>
                <a:spcPct val="150000"/>
              </a:lnSpc>
              <a:buClr>
                <a:schemeClr val="bg1"/>
              </a:buClr>
            </a:pPr>
            <a:endParaRPr lang="en-US" sz="2000" dirty="0">
              <a:solidFill>
                <a:schemeClr val="bg1"/>
              </a:solidFill>
              <a:latin typeface="Calibri" panose="020F0502020204030204" pitchFamily="34" charset="0"/>
              <a:cs typeface="Calibri" panose="020F0502020204030204" pitchFamily="34" charset="0"/>
            </a:endParaRPr>
          </a:p>
          <a:p>
            <a:pPr>
              <a:lnSpc>
                <a:spcPct val="150000"/>
              </a:lnSpc>
              <a:buClr>
                <a:schemeClr val="bg1"/>
              </a:buClr>
            </a:pPr>
            <a:r>
              <a:rPr lang="en-US" sz="2000" dirty="0">
                <a:solidFill>
                  <a:schemeClr val="bg1"/>
                </a:solidFill>
                <a:latin typeface="Calibri" panose="020F0502020204030204" pitchFamily="34" charset="0"/>
                <a:cs typeface="Calibri" panose="020F0502020204030204" pitchFamily="34" charset="0"/>
              </a:rPr>
              <a:t>Turns out, we can even </a:t>
            </a:r>
            <a:r>
              <a:rPr lang="en-US" sz="2000" dirty="0">
                <a:solidFill>
                  <a:schemeClr val="accent6">
                    <a:lumMod val="40000"/>
                    <a:lumOff val="60000"/>
                  </a:schemeClr>
                </a:solidFill>
                <a:latin typeface="Calibri" panose="020F0502020204030204" pitchFamily="34" charset="0"/>
                <a:cs typeface="Calibri" panose="020F0502020204030204" pitchFamily="34" charset="0"/>
              </a:rPr>
              <a:t>Create a Graph </a:t>
            </a:r>
            <a:r>
              <a:rPr lang="en-US" sz="2000" dirty="0">
                <a:solidFill>
                  <a:schemeClr val="bg1"/>
                </a:solidFill>
                <a:latin typeface="Calibri" panose="020F0502020204030204" pitchFamily="34" charset="0"/>
                <a:cs typeface="Calibri" panose="020F0502020204030204" pitchFamily="34" charset="0"/>
              </a:rPr>
              <a:t>with that Data.</a:t>
            </a:r>
          </a:p>
          <a:p>
            <a:pPr>
              <a:lnSpc>
                <a:spcPct val="150000"/>
              </a:lnSpc>
              <a:buClr>
                <a:schemeClr val="bg1"/>
              </a:buClr>
            </a:pPr>
            <a:endParaRPr lang="en-US" sz="2000" dirty="0">
              <a:solidFill>
                <a:schemeClr val="bg1"/>
              </a:solidFill>
              <a:latin typeface="Calibri" panose="020F0502020204030204" pitchFamily="34" charset="0"/>
              <a:cs typeface="Calibri" panose="020F0502020204030204" pitchFamily="34" charset="0"/>
            </a:endParaRPr>
          </a:p>
          <a:p>
            <a:pPr>
              <a:lnSpc>
                <a:spcPct val="150000"/>
              </a:lnSpc>
              <a:buClr>
                <a:schemeClr val="bg1"/>
              </a:buClr>
            </a:pPr>
            <a:r>
              <a:rPr lang="en-US" sz="2000" dirty="0">
                <a:solidFill>
                  <a:schemeClr val="bg1"/>
                </a:solidFill>
                <a:latin typeface="Calibri" panose="020F0502020204030204" pitchFamily="34" charset="0"/>
                <a:cs typeface="Calibri" panose="020F0502020204030204" pitchFamily="34" charset="0"/>
              </a:rPr>
              <a:t>And </a:t>
            </a:r>
            <a:r>
              <a:rPr lang="en-US" sz="2000" dirty="0">
                <a:solidFill>
                  <a:schemeClr val="accent6">
                    <a:lumMod val="40000"/>
                    <a:lumOff val="60000"/>
                  </a:schemeClr>
                </a:solidFill>
                <a:latin typeface="Calibri" panose="020F0502020204030204" pitchFamily="34" charset="0"/>
                <a:cs typeface="Calibri" panose="020F0502020204030204" pitchFamily="34" charset="0"/>
              </a:rPr>
              <a:t>Embed</a:t>
            </a:r>
            <a:r>
              <a:rPr lang="en-US" sz="2000" dirty="0">
                <a:solidFill>
                  <a:schemeClr val="bg1"/>
                </a:solidFill>
                <a:latin typeface="Calibri" panose="020F0502020204030204" pitchFamily="34" charset="0"/>
                <a:cs typeface="Calibri" panose="020F0502020204030204" pitchFamily="34" charset="0"/>
              </a:rPr>
              <a:t> that Chart </a:t>
            </a:r>
            <a:r>
              <a:rPr lang="en-US" sz="2000" dirty="0">
                <a:solidFill>
                  <a:schemeClr val="accent6">
                    <a:lumMod val="40000"/>
                    <a:lumOff val="60000"/>
                  </a:schemeClr>
                </a:solidFill>
                <a:latin typeface="Calibri" panose="020F0502020204030204" pitchFamily="34" charset="0"/>
                <a:cs typeface="Calibri" panose="020F0502020204030204" pitchFamily="34" charset="0"/>
              </a:rPr>
              <a:t>anywhere</a:t>
            </a:r>
            <a:r>
              <a:rPr lang="en-US" sz="2000" dirty="0">
                <a:solidFill>
                  <a:schemeClr val="bg1"/>
                </a:solidFill>
                <a:latin typeface="Calibri" panose="020F0502020204030204" pitchFamily="34" charset="0"/>
                <a:cs typeface="Calibri" panose="020F0502020204030204" pitchFamily="34" charset="0"/>
              </a:rPr>
              <a:t> in our Website.</a:t>
            </a:r>
          </a:p>
        </p:txBody>
      </p:sp>
    </p:spTree>
    <p:extLst>
      <p:ext uri="{BB962C8B-B14F-4D97-AF65-F5344CB8AC3E}">
        <p14:creationId xmlns:p14="http://schemas.microsoft.com/office/powerpoint/2010/main" val="3083520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6" name="TextBox 5">
            <a:extLst>
              <a:ext uri="{FF2B5EF4-FFF2-40B4-BE49-F238E27FC236}">
                <a16:creationId xmlns:a16="http://schemas.microsoft.com/office/drawing/2014/main" id="{6B3E1344-0526-461B-91D8-3D52749963AB}"/>
              </a:ext>
            </a:extLst>
          </p:cNvPr>
          <p:cNvSpPr txBox="1"/>
          <p:nvPr/>
        </p:nvSpPr>
        <p:spPr>
          <a:xfrm>
            <a:off x="1250102" y="862496"/>
            <a:ext cx="6643795" cy="523220"/>
          </a:xfrm>
          <a:prstGeom prst="rect">
            <a:avLst/>
          </a:prstGeom>
          <a:noFill/>
        </p:spPr>
        <p:txBody>
          <a:bodyPr wrap="square" rtlCol="0">
            <a:spAutoFit/>
          </a:bodyPr>
          <a:lstStyle/>
          <a:p>
            <a:pPr algn="ctr"/>
            <a:r>
              <a:rPr lang="en-US" sz="2800" dirty="0">
                <a:solidFill>
                  <a:schemeClr val="bg1"/>
                </a:solidFill>
                <a:latin typeface="Amasis MT Pro Medium" panose="02040604050005020304" pitchFamily="18" charset="0"/>
                <a:ea typeface="Adobe Gothic Std B" panose="020B0800000000000000" pitchFamily="34" charset="-128"/>
              </a:rPr>
              <a:t>Access all Code (Data Management)</a:t>
            </a:r>
            <a:endParaRPr lang="en-IN" sz="2800" dirty="0">
              <a:solidFill>
                <a:schemeClr val="bg1"/>
              </a:solidFill>
              <a:latin typeface="Amasis MT Pro Medium" panose="02040604050005020304" pitchFamily="18" charset="0"/>
              <a:ea typeface="Adobe Gothic Std B" panose="020B0800000000000000" pitchFamily="34" charset="-128"/>
            </a:endParaRPr>
          </a:p>
        </p:txBody>
      </p:sp>
      <p:sp>
        <p:nvSpPr>
          <p:cNvPr id="8" name="TextBox 7">
            <a:extLst>
              <a:ext uri="{FF2B5EF4-FFF2-40B4-BE49-F238E27FC236}">
                <a16:creationId xmlns:a16="http://schemas.microsoft.com/office/drawing/2014/main" id="{F1C43D96-847B-4082-8112-B0F5E8F3B890}"/>
              </a:ext>
            </a:extLst>
          </p:cNvPr>
          <p:cNvSpPr txBox="1"/>
          <p:nvPr/>
        </p:nvSpPr>
        <p:spPr>
          <a:xfrm>
            <a:off x="4332513" y="2652638"/>
            <a:ext cx="3918857" cy="707886"/>
          </a:xfrm>
          <a:prstGeom prst="rect">
            <a:avLst/>
          </a:prstGeom>
          <a:noFill/>
        </p:spPr>
        <p:txBody>
          <a:bodyPr wrap="square" rtlCol="0">
            <a:spAutoFit/>
          </a:bodyPr>
          <a:lstStyle/>
          <a:p>
            <a:r>
              <a:rPr lang="en-US" sz="4000" dirty="0">
                <a:solidFill>
                  <a:schemeClr val="accent6">
                    <a:lumMod val="40000"/>
                    <a:lumOff val="60000"/>
                  </a:schemeClr>
                </a:solidFill>
              </a:rPr>
              <a:t>shorturl.at/cgoI7</a:t>
            </a:r>
            <a:endParaRPr lang="en-IN" sz="4000" dirty="0">
              <a:solidFill>
                <a:schemeClr val="accent6">
                  <a:lumMod val="40000"/>
                  <a:lumOff val="60000"/>
                </a:schemeClr>
              </a:solidFill>
            </a:endParaRPr>
          </a:p>
        </p:txBody>
      </p:sp>
      <p:pic>
        <p:nvPicPr>
          <p:cNvPr id="3" name="Picture 2" descr="Qr code&#10;&#10;Description automatically generated">
            <a:extLst>
              <a:ext uri="{FF2B5EF4-FFF2-40B4-BE49-F238E27FC236}">
                <a16:creationId xmlns:a16="http://schemas.microsoft.com/office/drawing/2014/main" id="{895E167D-4AAB-4DD4-9533-734FA412167E}"/>
              </a:ext>
            </a:extLst>
          </p:cNvPr>
          <p:cNvPicPr>
            <a:picLocks noChangeAspect="1"/>
          </p:cNvPicPr>
          <p:nvPr/>
        </p:nvPicPr>
        <p:blipFill>
          <a:blip r:embed="rId4"/>
          <a:stretch>
            <a:fillRect/>
          </a:stretch>
        </p:blipFill>
        <p:spPr>
          <a:xfrm>
            <a:off x="1250102" y="1927237"/>
            <a:ext cx="2652019" cy="2652019"/>
          </a:xfrm>
          <a:prstGeom prst="rect">
            <a:avLst/>
          </a:prstGeom>
        </p:spPr>
      </p:pic>
    </p:spTree>
    <p:extLst>
      <p:ext uri="{BB962C8B-B14F-4D97-AF65-F5344CB8AC3E}">
        <p14:creationId xmlns:p14="http://schemas.microsoft.com/office/powerpoint/2010/main" val="1479179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pic>
        <p:nvPicPr>
          <p:cNvPr id="5" name="Picture 4">
            <a:extLst>
              <a:ext uri="{FF2B5EF4-FFF2-40B4-BE49-F238E27FC236}">
                <a16:creationId xmlns:a16="http://schemas.microsoft.com/office/drawing/2014/main" id="{1A07027D-2694-4AEA-8448-08D17E8FF474}"/>
              </a:ext>
            </a:extLst>
          </p:cNvPr>
          <p:cNvPicPr>
            <a:picLocks noChangeAspect="1"/>
          </p:cNvPicPr>
          <p:nvPr/>
        </p:nvPicPr>
        <p:blipFill>
          <a:blip r:embed="rId4"/>
          <a:srcRect/>
          <a:stretch/>
        </p:blipFill>
        <p:spPr>
          <a:xfrm>
            <a:off x="1982650" y="1139945"/>
            <a:ext cx="5196917" cy="3662469"/>
          </a:xfrm>
          <a:prstGeom prst="rect">
            <a:avLst/>
          </a:prstGeom>
          <a:effectLst>
            <a:outerShdw dist="63500" sx="1000" sy="1000" algn="ctr" rotWithShape="0">
              <a:schemeClr val="bg1">
                <a:alpha val="0"/>
              </a:schemeClr>
            </a:outerShdw>
          </a:effectLst>
        </p:spPr>
      </p:pic>
      <p:sp>
        <p:nvSpPr>
          <p:cNvPr id="6" name="TextBox 5">
            <a:extLst>
              <a:ext uri="{FF2B5EF4-FFF2-40B4-BE49-F238E27FC236}">
                <a16:creationId xmlns:a16="http://schemas.microsoft.com/office/drawing/2014/main" id="{66136EAD-97F0-40BD-97DC-2574CC639B1B}"/>
              </a:ext>
            </a:extLst>
          </p:cNvPr>
          <p:cNvSpPr txBox="1"/>
          <p:nvPr/>
        </p:nvSpPr>
        <p:spPr>
          <a:xfrm>
            <a:off x="6138386" y="3657949"/>
            <a:ext cx="1158051" cy="276999"/>
          </a:xfrm>
          <a:prstGeom prst="rect">
            <a:avLst/>
          </a:prstGeom>
          <a:noFill/>
        </p:spPr>
        <p:txBody>
          <a:bodyPr wrap="square" rtlCol="0">
            <a:spAutoFit/>
          </a:bodyPr>
          <a:lstStyle/>
          <a:p>
            <a:r>
              <a:rPr lang="en-US" sz="1200" dirty="0">
                <a:solidFill>
                  <a:schemeClr val="bg1"/>
                </a:solidFill>
              </a:rPr>
              <a:t>Google Sheet</a:t>
            </a:r>
            <a:endParaRPr lang="en-IN" sz="1200" dirty="0">
              <a:solidFill>
                <a:schemeClr val="bg1"/>
              </a:solidFill>
            </a:endParaRPr>
          </a:p>
        </p:txBody>
      </p:sp>
      <p:sp>
        <p:nvSpPr>
          <p:cNvPr id="7" name="TextBox 6">
            <a:extLst>
              <a:ext uri="{FF2B5EF4-FFF2-40B4-BE49-F238E27FC236}">
                <a16:creationId xmlns:a16="http://schemas.microsoft.com/office/drawing/2014/main" id="{2E6AA60B-863F-4417-84C1-B6F9CF5EA565}"/>
              </a:ext>
            </a:extLst>
          </p:cNvPr>
          <p:cNvSpPr txBox="1"/>
          <p:nvPr/>
        </p:nvSpPr>
        <p:spPr>
          <a:xfrm>
            <a:off x="1250102" y="427068"/>
            <a:ext cx="6643795" cy="461665"/>
          </a:xfrm>
          <a:prstGeom prst="rect">
            <a:avLst/>
          </a:prstGeom>
          <a:noFill/>
        </p:spPr>
        <p:txBody>
          <a:bodyPr wrap="square" rtlCol="0">
            <a:spAutoFit/>
          </a:bodyPr>
          <a:lstStyle/>
          <a:p>
            <a:pPr algn="ctr"/>
            <a:r>
              <a:rPr lang="en-US" sz="2400" dirty="0">
                <a:solidFill>
                  <a:schemeClr val="bg1"/>
                </a:solidFill>
                <a:latin typeface="Amasis MT Pro Medium" panose="02040604050005020304" pitchFamily="18" charset="0"/>
                <a:ea typeface="Adobe Gothic Std B" panose="020B0800000000000000" pitchFamily="34" charset="-128"/>
              </a:rPr>
              <a:t>Blynk IoT Data Flow</a:t>
            </a:r>
            <a:endParaRPr lang="en-IN" sz="2400" dirty="0">
              <a:solidFill>
                <a:schemeClr val="bg1"/>
              </a:solidFill>
              <a:latin typeface="Amasis MT Pro Medium" panose="02040604050005020304" pitchFamily="18" charset="0"/>
              <a:ea typeface="Adobe Gothic Std B" panose="020B0800000000000000" pitchFamily="34" charset="-128"/>
            </a:endParaRPr>
          </a:p>
        </p:txBody>
      </p:sp>
    </p:spTree>
    <p:extLst>
      <p:ext uri="{BB962C8B-B14F-4D97-AF65-F5344CB8AC3E}">
        <p14:creationId xmlns:p14="http://schemas.microsoft.com/office/powerpoint/2010/main" val="3115285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7" name="TextBox 6">
            <a:extLst>
              <a:ext uri="{FF2B5EF4-FFF2-40B4-BE49-F238E27FC236}">
                <a16:creationId xmlns:a16="http://schemas.microsoft.com/office/drawing/2014/main" id="{2E6AA60B-863F-4417-84C1-B6F9CF5EA565}"/>
              </a:ext>
            </a:extLst>
          </p:cNvPr>
          <p:cNvSpPr txBox="1"/>
          <p:nvPr/>
        </p:nvSpPr>
        <p:spPr>
          <a:xfrm>
            <a:off x="1250102" y="427068"/>
            <a:ext cx="5165212" cy="461665"/>
          </a:xfrm>
          <a:prstGeom prst="rect">
            <a:avLst/>
          </a:prstGeom>
          <a:noFill/>
        </p:spPr>
        <p:txBody>
          <a:bodyPr wrap="square" rtlCol="0">
            <a:spAutoFit/>
          </a:bodyPr>
          <a:lstStyle/>
          <a:p>
            <a:pPr algn="r"/>
            <a:r>
              <a:rPr lang="en-US" sz="2400" dirty="0">
                <a:solidFill>
                  <a:schemeClr val="bg1"/>
                </a:solidFill>
                <a:latin typeface="Amasis MT Pro Medium" panose="02040604050005020304" pitchFamily="18" charset="0"/>
                <a:ea typeface="Adobe Gothic Std B" panose="020B0800000000000000" pitchFamily="34" charset="-128"/>
              </a:rPr>
              <a:t>What is                        ?</a:t>
            </a:r>
            <a:endParaRPr lang="en-IN" sz="2400" dirty="0">
              <a:solidFill>
                <a:schemeClr val="bg1"/>
              </a:solidFill>
              <a:latin typeface="Amasis MT Pro Medium" panose="02040604050005020304" pitchFamily="18" charset="0"/>
              <a:ea typeface="Adobe Gothic Std B" panose="020B0800000000000000" pitchFamily="34" charset="-128"/>
            </a:endParaRPr>
          </a:p>
        </p:txBody>
      </p:sp>
      <p:sp>
        <p:nvSpPr>
          <p:cNvPr id="8" name="TextBox 7">
            <a:extLst>
              <a:ext uri="{FF2B5EF4-FFF2-40B4-BE49-F238E27FC236}">
                <a16:creationId xmlns:a16="http://schemas.microsoft.com/office/drawing/2014/main" id="{0E7DF680-79D6-409B-BB58-A0A1972EB4A8}"/>
              </a:ext>
            </a:extLst>
          </p:cNvPr>
          <p:cNvSpPr txBox="1"/>
          <p:nvPr/>
        </p:nvSpPr>
        <p:spPr>
          <a:xfrm>
            <a:off x="1250101" y="3667121"/>
            <a:ext cx="7073842" cy="646331"/>
          </a:xfrm>
          <a:prstGeom prst="rect">
            <a:avLst/>
          </a:prstGeom>
          <a:noFill/>
        </p:spPr>
        <p:txBody>
          <a:bodyPr wrap="square">
            <a:spAutoFit/>
          </a:bodyPr>
          <a:lstStyle/>
          <a:p>
            <a:r>
              <a:rPr lang="en-US" sz="1800" dirty="0">
                <a:solidFill>
                  <a:schemeClr val="bg1"/>
                </a:solidFill>
                <a:latin typeface="Calibri" panose="020F0502020204030204" pitchFamily="34" charset="0"/>
                <a:cs typeface="Calibri" panose="020F0502020204030204" pitchFamily="34" charset="0"/>
              </a:rPr>
              <a:t>A powerful integration platform that allows you to visualize, design and automate your work in minutes.</a:t>
            </a:r>
            <a:endParaRPr lang="en-IN" sz="1800" dirty="0">
              <a:solidFill>
                <a:schemeClr val="bg1"/>
              </a:solidFill>
              <a:latin typeface="Calibri" panose="020F0502020204030204" pitchFamily="34" charset="0"/>
              <a:cs typeface="Calibri" panose="020F0502020204030204" pitchFamily="34" charset="0"/>
            </a:endParaRPr>
          </a:p>
        </p:txBody>
      </p:sp>
      <p:pic>
        <p:nvPicPr>
          <p:cNvPr id="4" name="Picture 3" descr="Graphical user interface, application&#10;&#10;Description automatically generated">
            <a:extLst>
              <a:ext uri="{FF2B5EF4-FFF2-40B4-BE49-F238E27FC236}">
                <a16:creationId xmlns:a16="http://schemas.microsoft.com/office/drawing/2014/main" id="{A6F0155A-8F92-4B55-8C60-5D52E5C5BBE1}"/>
              </a:ext>
            </a:extLst>
          </p:cNvPr>
          <p:cNvPicPr>
            <a:picLocks noChangeAspect="1"/>
          </p:cNvPicPr>
          <p:nvPr/>
        </p:nvPicPr>
        <p:blipFill rotWithShape="1">
          <a:blip r:embed="rId4"/>
          <a:srcRect t="36983" b="29764"/>
          <a:stretch/>
        </p:blipFill>
        <p:spPr>
          <a:xfrm>
            <a:off x="4233185" y="332506"/>
            <a:ext cx="2000701" cy="665301"/>
          </a:xfrm>
          <a:prstGeom prst="rect">
            <a:avLst/>
          </a:prstGeom>
        </p:spPr>
      </p:pic>
      <p:pic>
        <p:nvPicPr>
          <p:cNvPr id="10" name="Picture 9" descr="A picture containing text, businesscard, screenshot&#10;&#10;Description automatically generated">
            <a:extLst>
              <a:ext uri="{FF2B5EF4-FFF2-40B4-BE49-F238E27FC236}">
                <a16:creationId xmlns:a16="http://schemas.microsoft.com/office/drawing/2014/main" id="{4E93D89C-AC5D-4B2B-91E1-414BF908A882}"/>
              </a:ext>
            </a:extLst>
          </p:cNvPr>
          <p:cNvPicPr>
            <a:picLocks noChangeAspect="1"/>
          </p:cNvPicPr>
          <p:nvPr/>
        </p:nvPicPr>
        <p:blipFill rotWithShape="1">
          <a:blip r:embed="rId5"/>
          <a:srcRect t="26058" b="9586"/>
          <a:stretch/>
        </p:blipFill>
        <p:spPr>
          <a:xfrm>
            <a:off x="1637621" y="1225640"/>
            <a:ext cx="5468982" cy="2199731"/>
          </a:xfrm>
          <a:prstGeom prst="rect">
            <a:avLst/>
          </a:prstGeom>
        </p:spPr>
      </p:pic>
    </p:spTree>
    <p:extLst>
      <p:ext uri="{BB962C8B-B14F-4D97-AF65-F5344CB8AC3E}">
        <p14:creationId xmlns:p14="http://schemas.microsoft.com/office/powerpoint/2010/main" val="4282348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9" name="TextBox 8">
            <a:extLst>
              <a:ext uri="{FF2B5EF4-FFF2-40B4-BE49-F238E27FC236}">
                <a16:creationId xmlns:a16="http://schemas.microsoft.com/office/drawing/2014/main" id="{F6DA67C9-DCD5-432E-8407-8988F600B082}"/>
              </a:ext>
            </a:extLst>
          </p:cNvPr>
          <p:cNvSpPr txBox="1"/>
          <p:nvPr/>
        </p:nvSpPr>
        <p:spPr>
          <a:xfrm>
            <a:off x="1250102" y="427068"/>
            <a:ext cx="6643795" cy="461665"/>
          </a:xfrm>
          <a:prstGeom prst="rect">
            <a:avLst/>
          </a:prstGeom>
          <a:noFill/>
        </p:spPr>
        <p:txBody>
          <a:bodyPr wrap="square" rtlCol="0">
            <a:spAutoFit/>
          </a:bodyPr>
          <a:lstStyle/>
          <a:p>
            <a:pPr algn="ctr"/>
            <a:r>
              <a:rPr lang="en-US" sz="2400" dirty="0">
                <a:solidFill>
                  <a:schemeClr val="bg1"/>
                </a:solidFill>
                <a:latin typeface="Amasis MT Pro Medium" panose="02040604050005020304" pitchFamily="18" charset="0"/>
                <a:ea typeface="Adobe Gothic Std B" panose="020B0800000000000000" pitchFamily="34" charset="-128"/>
              </a:rPr>
              <a:t>Integromat Configuration (Blynk IoT)</a:t>
            </a:r>
            <a:endParaRPr lang="en-IN" sz="2400" dirty="0">
              <a:solidFill>
                <a:schemeClr val="bg1"/>
              </a:solidFill>
              <a:latin typeface="Amasis MT Pro Medium" panose="02040604050005020304" pitchFamily="18" charset="0"/>
              <a:ea typeface="Adobe Gothic Std B" panose="020B0800000000000000" pitchFamily="34" charset="-128"/>
            </a:endParaRPr>
          </a:p>
        </p:txBody>
      </p:sp>
      <p:pic>
        <p:nvPicPr>
          <p:cNvPr id="3" name="Picture 2">
            <a:extLst>
              <a:ext uri="{FF2B5EF4-FFF2-40B4-BE49-F238E27FC236}">
                <a16:creationId xmlns:a16="http://schemas.microsoft.com/office/drawing/2014/main" id="{DBA08253-CDD1-407C-A5BC-798E7EE46DA6}"/>
              </a:ext>
            </a:extLst>
          </p:cNvPr>
          <p:cNvPicPr>
            <a:picLocks noChangeAspect="1"/>
          </p:cNvPicPr>
          <p:nvPr/>
        </p:nvPicPr>
        <p:blipFill>
          <a:blip r:embed="rId4"/>
          <a:stretch>
            <a:fillRect/>
          </a:stretch>
        </p:blipFill>
        <p:spPr>
          <a:xfrm>
            <a:off x="1590251" y="1014420"/>
            <a:ext cx="5963498" cy="173907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8CB7CEB-3C96-4A14-96E8-84FA42E56528}"/>
              </a:ext>
            </a:extLst>
          </p:cNvPr>
          <p:cNvPicPr>
            <a:picLocks noChangeAspect="1"/>
          </p:cNvPicPr>
          <p:nvPr/>
        </p:nvPicPr>
        <p:blipFill rotWithShape="1">
          <a:blip r:embed="rId5"/>
          <a:srcRect t="24847" r="72869" b="54535"/>
          <a:stretch/>
        </p:blipFill>
        <p:spPr>
          <a:xfrm>
            <a:off x="2469887" y="3021557"/>
            <a:ext cx="4204226" cy="1797185"/>
          </a:xfrm>
          <a:prstGeom prst="rect">
            <a:avLst/>
          </a:prstGeom>
        </p:spPr>
      </p:pic>
    </p:spTree>
    <p:extLst>
      <p:ext uri="{BB962C8B-B14F-4D97-AF65-F5344CB8AC3E}">
        <p14:creationId xmlns:p14="http://schemas.microsoft.com/office/powerpoint/2010/main" val="1399326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7" name="TextBox 6">
            <a:extLst>
              <a:ext uri="{FF2B5EF4-FFF2-40B4-BE49-F238E27FC236}">
                <a16:creationId xmlns:a16="http://schemas.microsoft.com/office/drawing/2014/main" id="{BC2959FF-0532-4455-BBAE-A1F0E1B38C9E}"/>
              </a:ext>
            </a:extLst>
          </p:cNvPr>
          <p:cNvSpPr txBox="1"/>
          <p:nvPr/>
        </p:nvSpPr>
        <p:spPr>
          <a:xfrm>
            <a:off x="1250102" y="427068"/>
            <a:ext cx="6643795" cy="461665"/>
          </a:xfrm>
          <a:prstGeom prst="rect">
            <a:avLst/>
          </a:prstGeom>
          <a:noFill/>
        </p:spPr>
        <p:txBody>
          <a:bodyPr wrap="square" rtlCol="0">
            <a:spAutoFit/>
          </a:bodyPr>
          <a:lstStyle/>
          <a:p>
            <a:pPr algn="ctr"/>
            <a:r>
              <a:rPr lang="en-US" sz="2400" dirty="0">
                <a:solidFill>
                  <a:schemeClr val="bg1"/>
                </a:solidFill>
                <a:latin typeface="Amasis MT Pro Medium" panose="02040604050005020304" pitchFamily="18" charset="0"/>
                <a:ea typeface="Adobe Gothic Std B" panose="020B0800000000000000" pitchFamily="34" charset="-128"/>
              </a:rPr>
              <a:t>Integromat Configuration (Blynk IoT)</a:t>
            </a:r>
            <a:endParaRPr lang="en-IN" sz="2400" dirty="0">
              <a:solidFill>
                <a:schemeClr val="bg1"/>
              </a:solidFill>
              <a:latin typeface="Amasis MT Pro Medium" panose="02040604050005020304" pitchFamily="18" charset="0"/>
              <a:ea typeface="Adobe Gothic Std B" panose="020B0800000000000000" pitchFamily="34" charset="-128"/>
            </a:endParaRPr>
          </a:p>
        </p:txBody>
      </p:sp>
      <p:sp>
        <p:nvSpPr>
          <p:cNvPr id="8" name="TextBox 7">
            <a:extLst>
              <a:ext uri="{FF2B5EF4-FFF2-40B4-BE49-F238E27FC236}">
                <a16:creationId xmlns:a16="http://schemas.microsoft.com/office/drawing/2014/main" id="{A054AFA3-5557-4538-8533-6F8662873EB1}"/>
              </a:ext>
            </a:extLst>
          </p:cNvPr>
          <p:cNvSpPr txBox="1"/>
          <p:nvPr/>
        </p:nvSpPr>
        <p:spPr>
          <a:xfrm>
            <a:off x="830580" y="1377361"/>
            <a:ext cx="7772400" cy="2956002"/>
          </a:xfrm>
          <a:prstGeom prst="rect">
            <a:avLst/>
          </a:prstGeom>
          <a:noFill/>
        </p:spPr>
        <p:txBody>
          <a:bodyPr wrap="square" rtlCol="0">
            <a:spAutoFit/>
          </a:bodyPr>
          <a:lstStyle/>
          <a:p>
            <a:pPr marL="368300" indent="-368300">
              <a:lnSpc>
                <a:spcPct val="150000"/>
              </a:lnSpc>
              <a:buClr>
                <a:schemeClr val="bg1"/>
              </a:buClr>
              <a:buAutoNum type="arabicPeriod"/>
            </a:pPr>
            <a:r>
              <a:rPr lang="en-US" sz="1800" dirty="0">
                <a:solidFill>
                  <a:schemeClr val="bg1"/>
                </a:solidFill>
                <a:latin typeface="Calibri" panose="020F0502020204030204" pitchFamily="34" charset="0"/>
                <a:cs typeface="Calibri" panose="020F0502020204030204" pitchFamily="34" charset="0"/>
              </a:rPr>
              <a:t>Module Name – </a:t>
            </a:r>
            <a:r>
              <a:rPr lang="en-US" sz="1800" dirty="0">
                <a:solidFill>
                  <a:schemeClr val="accent6">
                    <a:lumMod val="40000"/>
                    <a:lumOff val="60000"/>
                  </a:schemeClr>
                </a:solidFill>
                <a:latin typeface="Calibri" panose="020F0502020204030204" pitchFamily="34" charset="0"/>
                <a:cs typeface="Calibri" panose="020F0502020204030204" pitchFamily="34" charset="0"/>
              </a:rPr>
              <a:t>HTTP</a:t>
            </a:r>
          </a:p>
          <a:p>
            <a:pPr marL="368300" indent="-368300">
              <a:lnSpc>
                <a:spcPct val="150000"/>
              </a:lnSpc>
              <a:buClr>
                <a:schemeClr val="bg1"/>
              </a:buClr>
              <a:buFont typeface="Arial" panose="020B0604020202020204" pitchFamily="34" charset="0"/>
              <a:buChar char="•"/>
            </a:pPr>
            <a:r>
              <a:rPr lang="en-IN" sz="1800" dirty="0">
                <a:solidFill>
                  <a:schemeClr val="bg1"/>
                </a:solidFill>
                <a:latin typeface="Calibri" panose="020F0502020204030204" pitchFamily="34" charset="0"/>
                <a:cs typeface="Calibri" panose="020F0502020204030204" pitchFamily="34" charset="0"/>
              </a:rPr>
              <a:t>URL - https://blr1.blynk.cloud</a:t>
            </a:r>
            <a:r>
              <a:rPr lang="en-IN" sz="1800" dirty="0">
                <a:solidFill>
                  <a:schemeClr val="bg1"/>
                </a:solidFill>
                <a:effectLst/>
                <a:latin typeface="Calibri" panose="020F0502020204030204" pitchFamily="34" charset="0"/>
                <a:cs typeface="Calibri" panose="020F0502020204030204" pitchFamily="34" charset="0"/>
              </a:rPr>
              <a:t>/external/api/update?token={token}&amp;{pin}={value}</a:t>
            </a:r>
            <a:endParaRPr lang="en-IN" sz="1800" dirty="0">
              <a:solidFill>
                <a:schemeClr val="bg1"/>
              </a:solidFill>
              <a:latin typeface="Calibri" panose="020F0502020204030204" pitchFamily="34" charset="0"/>
              <a:cs typeface="Calibri" panose="020F0502020204030204" pitchFamily="34" charset="0"/>
            </a:endParaRPr>
          </a:p>
          <a:p>
            <a:pPr marL="368300" indent="-368300">
              <a:lnSpc>
                <a:spcPct val="150000"/>
              </a:lnSpc>
              <a:buClr>
                <a:schemeClr val="bg1"/>
              </a:buClr>
              <a:buFont typeface="Arial" panose="020B0604020202020204" pitchFamily="34" charset="0"/>
              <a:buChar char="•"/>
            </a:pPr>
            <a:r>
              <a:rPr lang="en-IN" sz="1800" dirty="0">
                <a:solidFill>
                  <a:schemeClr val="bg1"/>
                </a:solidFill>
                <a:latin typeface="Calibri" panose="020F0502020204030204" pitchFamily="34" charset="0"/>
                <a:cs typeface="Calibri" panose="020F0502020204030204" pitchFamily="34" charset="0"/>
              </a:rPr>
              <a:t>Method – </a:t>
            </a:r>
            <a:r>
              <a:rPr lang="en-IN" sz="1800" dirty="0">
                <a:solidFill>
                  <a:schemeClr val="accent6">
                    <a:lumMod val="40000"/>
                    <a:lumOff val="60000"/>
                  </a:schemeClr>
                </a:solidFill>
                <a:latin typeface="Calibri" panose="020F0502020204030204" pitchFamily="34" charset="0"/>
                <a:cs typeface="Calibri" panose="020F0502020204030204" pitchFamily="34" charset="0"/>
              </a:rPr>
              <a:t>GET</a:t>
            </a:r>
          </a:p>
          <a:p>
            <a:pPr marL="368300" indent="-368300">
              <a:lnSpc>
                <a:spcPct val="150000"/>
              </a:lnSpc>
              <a:buClr>
                <a:schemeClr val="bg1"/>
              </a:buClr>
              <a:buFont typeface="Arial" panose="020B0604020202020204" pitchFamily="34" charset="0"/>
              <a:buChar char="•"/>
            </a:pPr>
            <a:r>
              <a:rPr lang="en-IN" sz="1800" dirty="0">
                <a:solidFill>
                  <a:schemeClr val="bg1"/>
                </a:solidFill>
                <a:latin typeface="Calibri" panose="020F0502020204030204" pitchFamily="34" charset="0"/>
                <a:cs typeface="Calibri" panose="020F0502020204030204" pitchFamily="34" charset="0"/>
              </a:rPr>
              <a:t>Body Type – </a:t>
            </a:r>
            <a:r>
              <a:rPr lang="en-IN" sz="1800" dirty="0">
                <a:solidFill>
                  <a:schemeClr val="accent6">
                    <a:lumMod val="40000"/>
                    <a:lumOff val="60000"/>
                  </a:schemeClr>
                </a:solidFill>
                <a:latin typeface="Calibri" panose="020F0502020204030204" pitchFamily="34" charset="0"/>
                <a:cs typeface="Calibri" panose="020F0502020204030204" pitchFamily="34" charset="0"/>
              </a:rPr>
              <a:t>RAW</a:t>
            </a:r>
          </a:p>
          <a:p>
            <a:pPr marL="368300" indent="-368300">
              <a:lnSpc>
                <a:spcPct val="150000"/>
              </a:lnSpc>
              <a:buClr>
                <a:schemeClr val="bg1"/>
              </a:buClr>
              <a:buFont typeface="Arial" panose="020B0604020202020204" pitchFamily="34" charset="0"/>
              <a:buChar char="•"/>
            </a:pPr>
            <a:r>
              <a:rPr lang="en-IN" sz="1800" dirty="0">
                <a:solidFill>
                  <a:schemeClr val="bg1"/>
                </a:solidFill>
                <a:latin typeface="Calibri" panose="020F0502020204030204" pitchFamily="34" charset="0"/>
                <a:cs typeface="Calibri" panose="020F0502020204030204" pitchFamily="34" charset="0"/>
              </a:rPr>
              <a:t>Content Type – </a:t>
            </a:r>
            <a:r>
              <a:rPr lang="en-IN" sz="1800" dirty="0">
                <a:solidFill>
                  <a:schemeClr val="accent6">
                    <a:lumMod val="40000"/>
                    <a:lumOff val="60000"/>
                  </a:schemeClr>
                </a:solidFill>
                <a:latin typeface="Calibri" panose="020F0502020204030204" pitchFamily="34" charset="0"/>
                <a:cs typeface="Calibri" panose="020F0502020204030204" pitchFamily="34" charset="0"/>
              </a:rPr>
              <a:t>JSON</a:t>
            </a:r>
            <a:r>
              <a:rPr lang="en-IN" sz="1800" dirty="0">
                <a:solidFill>
                  <a:schemeClr val="bg1"/>
                </a:solidFill>
                <a:latin typeface="Calibri" panose="020F0502020204030204" pitchFamily="34" charset="0"/>
                <a:cs typeface="Calibri" panose="020F0502020204030204" pitchFamily="34" charset="0"/>
              </a:rPr>
              <a:t> (application/json)</a:t>
            </a:r>
          </a:p>
          <a:p>
            <a:pPr marL="368300" indent="-368300">
              <a:lnSpc>
                <a:spcPct val="150000"/>
              </a:lnSpc>
              <a:buClr>
                <a:schemeClr val="bg1"/>
              </a:buClr>
              <a:buFont typeface="Arial" panose="020B0604020202020204" pitchFamily="34" charset="0"/>
              <a:buChar char="•"/>
            </a:pPr>
            <a:r>
              <a:rPr lang="en-IN" sz="1800" dirty="0">
                <a:solidFill>
                  <a:schemeClr val="bg1"/>
                </a:solidFill>
                <a:latin typeface="Calibri" panose="020F0502020204030204" pitchFamily="34" charset="0"/>
                <a:cs typeface="Calibri" panose="020F0502020204030204" pitchFamily="34" charset="0"/>
              </a:rPr>
              <a:t>Parse Response –</a:t>
            </a:r>
            <a:r>
              <a:rPr lang="en-US" sz="1800" dirty="0">
                <a:solidFill>
                  <a:schemeClr val="bg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519937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7" name="TextBox 6">
            <a:extLst>
              <a:ext uri="{FF2B5EF4-FFF2-40B4-BE49-F238E27FC236}">
                <a16:creationId xmlns:a16="http://schemas.microsoft.com/office/drawing/2014/main" id="{BC2959FF-0532-4455-BBAE-A1F0E1B38C9E}"/>
              </a:ext>
            </a:extLst>
          </p:cNvPr>
          <p:cNvSpPr txBox="1"/>
          <p:nvPr/>
        </p:nvSpPr>
        <p:spPr>
          <a:xfrm>
            <a:off x="1250102" y="427068"/>
            <a:ext cx="6643795" cy="461665"/>
          </a:xfrm>
          <a:prstGeom prst="rect">
            <a:avLst/>
          </a:prstGeom>
          <a:noFill/>
        </p:spPr>
        <p:txBody>
          <a:bodyPr wrap="square" rtlCol="0">
            <a:spAutoFit/>
          </a:bodyPr>
          <a:lstStyle/>
          <a:p>
            <a:pPr algn="ctr"/>
            <a:r>
              <a:rPr lang="en-US" sz="2400" dirty="0">
                <a:solidFill>
                  <a:schemeClr val="bg1"/>
                </a:solidFill>
                <a:latin typeface="Amasis MT Pro Medium" panose="02040604050005020304" pitchFamily="18" charset="0"/>
                <a:ea typeface="Adobe Gothic Std B" panose="020B0800000000000000" pitchFamily="34" charset="-128"/>
              </a:rPr>
              <a:t>Integromat Configuration (Blynk IoT)</a:t>
            </a:r>
            <a:endParaRPr lang="en-IN" sz="2400" dirty="0">
              <a:solidFill>
                <a:schemeClr val="bg1"/>
              </a:solidFill>
              <a:latin typeface="Amasis MT Pro Medium" panose="02040604050005020304" pitchFamily="18" charset="0"/>
              <a:ea typeface="Adobe Gothic Std B" panose="020B0800000000000000" pitchFamily="34" charset="-128"/>
            </a:endParaRPr>
          </a:p>
        </p:txBody>
      </p:sp>
      <p:sp>
        <p:nvSpPr>
          <p:cNvPr id="8" name="TextBox 7">
            <a:extLst>
              <a:ext uri="{FF2B5EF4-FFF2-40B4-BE49-F238E27FC236}">
                <a16:creationId xmlns:a16="http://schemas.microsoft.com/office/drawing/2014/main" id="{A054AFA3-5557-4538-8533-6F8662873EB1}"/>
              </a:ext>
            </a:extLst>
          </p:cNvPr>
          <p:cNvSpPr txBox="1"/>
          <p:nvPr/>
        </p:nvSpPr>
        <p:spPr>
          <a:xfrm>
            <a:off x="1086744" y="1315806"/>
            <a:ext cx="2832113" cy="1711366"/>
          </a:xfrm>
          <a:prstGeom prst="rect">
            <a:avLst/>
          </a:prstGeom>
          <a:noFill/>
        </p:spPr>
        <p:txBody>
          <a:bodyPr wrap="square" rtlCol="0">
            <a:spAutoFit/>
          </a:bodyPr>
          <a:lstStyle/>
          <a:p>
            <a:pPr marL="342900" indent="-342900">
              <a:lnSpc>
                <a:spcPct val="150000"/>
              </a:lnSpc>
              <a:buClr>
                <a:schemeClr val="bg1"/>
              </a:buClr>
              <a:buAutoNum type="arabicPeriod" startAt="2"/>
            </a:pPr>
            <a:r>
              <a:rPr lang="en-US" sz="1800" dirty="0">
                <a:solidFill>
                  <a:schemeClr val="bg1"/>
                </a:solidFill>
                <a:latin typeface="Calibri" panose="020F0502020204030204" pitchFamily="34" charset="0"/>
                <a:cs typeface="Calibri" panose="020F0502020204030204" pitchFamily="34" charset="0"/>
              </a:rPr>
              <a:t>Module Name – </a:t>
            </a:r>
            <a:r>
              <a:rPr lang="en-US" sz="1800" dirty="0">
                <a:solidFill>
                  <a:schemeClr val="accent6">
                    <a:lumMod val="40000"/>
                    <a:lumOff val="60000"/>
                  </a:schemeClr>
                </a:solidFill>
                <a:latin typeface="Calibri" panose="020F0502020204030204" pitchFamily="34" charset="0"/>
                <a:cs typeface="Calibri" panose="020F0502020204030204" pitchFamily="34" charset="0"/>
              </a:rPr>
              <a:t>Router</a:t>
            </a:r>
          </a:p>
          <a:p>
            <a:pPr marL="342900" indent="-342900">
              <a:lnSpc>
                <a:spcPct val="150000"/>
              </a:lnSpc>
              <a:buClr>
                <a:schemeClr val="bg1"/>
              </a:buClr>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Filters Blynk Data before entering Google sheet Module.</a:t>
            </a:r>
          </a:p>
        </p:txBody>
      </p:sp>
      <p:pic>
        <p:nvPicPr>
          <p:cNvPr id="3" name="Picture 2">
            <a:extLst>
              <a:ext uri="{FF2B5EF4-FFF2-40B4-BE49-F238E27FC236}">
                <a16:creationId xmlns:a16="http://schemas.microsoft.com/office/drawing/2014/main" id="{E1CE2F1C-67E8-4886-8379-FE5F5AD2FD7E}"/>
              </a:ext>
            </a:extLst>
          </p:cNvPr>
          <p:cNvPicPr>
            <a:picLocks noChangeAspect="1"/>
          </p:cNvPicPr>
          <p:nvPr/>
        </p:nvPicPr>
        <p:blipFill>
          <a:blip r:embed="rId4"/>
          <a:stretch>
            <a:fillRect/>
          </a:stretch>
        </p:blipFill>
        <p:spPr>
          <a:xfrm>
            <a:off x="4098472" y="1816870"/>
            <a:ext cx="4648200" cy="2476500"/>
          </a:xfrm>
          <a:prstGeom prst="rect">
            <a:avLst/>
          </a:prstGeom>
        </p:spPr>
      </p:pic>
    </p:spTree>
    <p:extLst>
      <p:ext uri="{BB962C8B-B14F-4D97-AF65-F5344CB8AC3E}">
        <p14:creationId xmlns:p14="http://schemas.microsoft.com/office/powerpoint/2010/main" val="4075792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DD9FA3EE-4428-4C5F-B3F7-FCDED14611AE}"/>
              </a:ext>
            </a:extLst>
          </p:cNvPr>
          <p:cNvSpPr txBox="1"/>
          <p:nvPr/>
        </p:nvSpPr>
        <p:spPr>
          <a:xfrm>
            <a:off x="1250102" y="427068"/>
            <a:ext cx="6643795" cy="461665"/>
          </a:xfrm>
          <a:prstGeom prst="rect">
            <a:avLst/>
          </a:prstGeom>
          <a:noFill/>
        </p:spPr>
        <p:txBody>
          <a:bodyPr wrap="square" rtlCol="0">
            <a:spAutoFit/>
          </a:bodyPr>
          <a:lstStyle/>
          <a:p>
            <a:pPr algn="ctr"/>
            <a:r>
              <a:rPr lang="en-US" sz="2400" dirty="0">
                <a:solidFill>
                  <a:schemeClr val="bg1"/>
                </a:solidFill>
                <a:latin typeface="Amasis MT Pro Medium" panose="02040604050005020304" pitchFamily="18" charset="0"/>
                <a:ea typeface="Adobe Gothic Std B" panose="020B0800000000000000" pitchFamily="34" charset="-128"/>
              </a:rPr>
              <a:t>Integromat Configuration (Blynk IoT)</a:t>
            </a:r>
            <a:endParaRPr lang="en-IN" sz="2400" dirty="0">
              <a:solidFill>
                <a:schemeClr val="bg1"/>
              </a:solidFill>
              <a:latin typeface="Amasis MT Pro Medium" panose="02040604050005020304" pitchFamily="18" charset="0"/>
              <a:ea typeface="Adobe Gothic Std B" panose="020B0800000000000000" pitchFamily="34" charset="-128"/>
            </a:endParaRPr>
          </a:p>
        </p:txBody>
      </p:sp>
      <p:sp>
        <p:nvSpPr>
          <p:cNvPr id="5" name="TextBox 4">
            <a:extLst>
              <a:ext uri="{FF2B5EF4-FFF2-40B4-BE49-F238E27FC236}">
                <a16:creationId xmlns:a16="http://schemas.microsoft.com/office/drawing/2014/main" id="{5BF0148F-DB84-49DB-9CE4-7E4388ACD55E}"/>
              </a:ext>
            </a:extLst>
          </p:cNvPr>
          <p:cNvSpPr txBox="1"/>
          <p:nvPr/>
        </p:nvSpPr>
        <p:spPr>
          <a:xfrm>
            <a:off x="1086744" y="1377361"/>
            <a:ext cx="7188223" cy="3290581"/>
          </a:xfrm>
          <a:prstGeom prst="rect">
            <a:avLst/>
          </a:prstGeom>
          <a:noFill/>
        </p:spPr>
        <p:txBody>
          <a:bodyPr wrap="square" rtlCol="0">
            <a:spAutoFit/>
          </a:bodyPr>
          <a:lstStyle/>
          <a:p>
            <a:pPr>
              <a:lnSpc>
                <a:spcPct val="150000"/>
              </a:lnSpc>
              <a:buClr>
                <a:schemeClr val="bg1"/>
              </a:buClr>
            </a:pPr>
            <a:r>
              <a:rPr lang="en-US" dirty="0">
                <a:solidFill>
                  <a:schemeClr val="bg1"/>
                </a:solidFill>
                <a:latin typeface="Calibri" panose="020F0502020204030204" pitchFamily="34" charset="0"/>
                <a:cs typeface="Calibri" panose="020F0502020204030204" pitchFamily="34" charset="0"/>
              </a:rPr>
              <a:t>3.    Module Name – </a:t>
            </a:r>
            <a:r>
              <a:rPr lang="en-US" dirty="0">
                <a:solidFill>
                  <a:schemeClr val="accent6">
                    <a:lumMod val="40000"/>
                    <a:lumOff val="60000"/>
                  </a:schemeClr>
                </a:solidFill>
                <a:latin typeface="Calibri" panose="020F0502020204030204" pitchFamily="34" charset="0"/>
                <a:cs typeface="Calibri" panose="020F0502020204030204" pitchFamily="34" charset="0"/>
              </a:rPr>
              <a:t>Google Sheet </a:t>
            </a:r>
            <a:r>
              <a:rPr lang="en-US" dirty="0">
                <a:solidFill>
                  <a:schemeClr val="bg1"/>
                </a:solidFill>
                <a:latin typeface="Calibri" panose="020F0502020204030204" pitchFamily="34" charset="0"/>
                <a:cs typeface="Calibri" panose="020F0502020204030204" pitchFamily="34" charset="0"/>
              </a:rPr>
              <a:t>(Add a Row)</a:t>
            </a:r>
          </a:p>
          <a:p>
            <a:pPr marL="285750" indent="-285750">
              <a:lnSpc>
                <a:spcPct val="150000"/>
              </a:lnSpc>
              <a:buClr>
                <a:schemeClr val="bg1"/>
              </a:buClr>
              <a:buFont typeface="Arial" panose="020B0604020202020204" pitchFamily="34" charset="0"/>
              <a:buChar char="•"/>
            </a:pPr>
            <a:r>
              <a:rPr lang="en-IN" dirty="0">
                <a:solidFill>
                  <a:schemeClr val="bg1"/>
                </a:solidFill>
                <a:latin typeface="Calibri" panose="020F0502020204030204" pitchFamily="34" charset="0"/>
                <a:cs typeface="Calibri" panose="020F0502020204030204" pitchFamily="34" charset="0"/>
              </a:rPr>
              <a:t>Connection – Google Account (Which has the Spreadsheet file created)</a:t>
            </a:r>
          </a:p>
          <a:p>
            <a:pPr marL="285750" indent="-285750">
              <a:lnSpc>
                <a:spcPct val="150000"/>
              </a:lnSpc>
              <a:buClr>
                <a:schemeClr val="bg1"/>
              </a:buClr>
              <a:buFont typeface="Arial" panose="020B0604020202020204" pitchFamily="34" charset="0"/>
              <a:buChar char="•"/>
            </a:pPr>
            <a:r>
              <a:rPr lang="en-IN" dirty="0">
                <a:solidFill>
                  <a:schemeClr val="bg1"/>
                </a:solidFill>
                <a:latin typeface="Calibri" panose="020F0502020204030204" pitchFamily="34" charset="0"/>
                <a:cs typeface="Calibri" panose="020F0502020204030204" pitchFamily="34" charset="0"/>
              </a:rPr>
              <a:t>Mode – </a:t>
            </a:r>
            <a:r>
              <a:rPr lang="en-IN" dirty="0">
                <a:solidFill>
                  <a:schemeClr val="accent6">
                    <a:lumMod val="40000"/>
                    <a:lumOff val="60000"/>
                  </a:schemeClr>
                </a:solidFill>
                <a:latin typeface="Calibri" panose="020F0502020204030204" pitchFamily="34" charset="0"/>
                <a:cs typeface="Calibri" panose="020F0502020204030204" pitchFamily="34" charset="0"/>
              </a:rPr>
              <a:t>Select spreadsheet and sheet</a:t>
            </a:r>
          </a:p>
          <a:p>
            <a:pPr marL="285750" indent="-285750">
              <a:lnSpc>
                <a:spcPct val="150000"/>
              </a:lnSpc>
              <a:buClr>
                <a:schemeClr val="bg1"/>
              </a:buClr>
              <a:buFont typeface="Arial" panose="020B0604020202020204" pitchFamily="34" charset="0"/>
              <a:buChar char="•"/>
            </a:pPr>
            <a:r>
              <a:rPr lang="en-IN" dirty="0">
                <a:solidFill>
                  <a:schemeClr val="bg1"/>
                </a:solidFill>
                <a:latin typeface="Calibri" panose="020F0502020204030204" pitchFamily="34" charset="0"/>
                <a:cs typeface="Calibri" panose="020F0502020204030204" pitchFamily="34" charset="0"/>
              </a:rPr>
              <a:t>Spreadsheet - </a:t>
            </a:r>
            <a:r>
              <a:rPr lang="en-IN" dirty="0">
                <a:solidFill>
                  <a:schemeClr val="accent6">
                    <a:lumMod val="40000"/>
                    <a:lumOff val="60000"/>
                  </a:schemeClr>
                </a:solidFill>
                <a:latin typeface="Calibri" panose="020F0502020204030204" pitchFamily="34" charset="0"/>
                <a:cs typeface="Calibri" panose="020F0502020204030204" pitchFamily="34" charset="0"/>
              </a:rPr>
              <a:t>&lt;name of the spreadsheet&gt;</a:t>
            </a:r>
          </a:p>
          <a:p>
            <a:pPr marL="285750" indent="-285750">
              <a:lnSpc>
                <a:spcPct val="150000"/>
              </a:lnSpc>
              <a:buClr>
                <a:schemeClr val="bg1"/>
              </a:buClr>
              <a:buFont typeface="Arial" panose="020B0604020202020204" pitchFamily="34" charset="0"/>
              <a:buChar char="•"/>
            </a:pPr>
            <a:r>
              <a:rPr lang="en-IN" dirty="0">
                <a:solidFill>
                  <a:schemeClr val="bg1"/>
                </a:solidFill>
                <a:latin typeface="Calibri" panose="020F0502020204030204" pitchFamily="34" charset="0"/>
                <a:cs typeface="Calibri" panose="020F0502020204030204" pitchFamily="34" charset="0"/>
              </a:rPr>
              <a:t>Sheet - </a:t>
            </a:r>
            <a:r>
              <a:rPr lang="en-IN" dirty="0">
                <a:solidFill>
                  <a:schemeClr val="accent6">
                    <a:lumMod val="40000"/>
                    <a:lumOff val="60000"/>
                  </a:schemeClr>
                </a:solidFill>
                <a:latin typeface="Calibri" panose="020F0502020204030204" pitchFamily="34" charset="0"/>
                <a:cs typeface="Calibri" panose="020F0502020204030204" pitchFamily="34" charset="0"/>
              </a:rPr>
              <a:t>&lt;sheet no.&gt; </a:t>
            </a:r>
            <a:r>
              <a:rPr lang="en-IN" dirty="0">
                <a:solidFill>
                  <a:schemeClr val="bg1"/>
                </a:solidFill>
                <a:latin typeface="Calibri" panose="020F0502020204030204" pitchFamily="34" charset="0"/>
                <a:cs typeface="Calibri" panose="020F0502020204030204" pitchFamily="34" charset="0"/>
              </a:rPr>
              <a:t>By default, Sheet1.</a:t>
            </a:r>
          </a:p>
          <a:p>
            <a:pPr marL="285750" indent="-285750">
              <a:lnSpc>
                <a:spcPct val="150000"/>
              </a:lnSpc>
              <a:buClr>
                <a:schemeClr val="bg1"/>
              </a:buClr>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Table Contains Headers – Yes</a:t>
            </a:r>
          </a:p>
          <a:p>
            <a:pPr marL="285750" indent="-285750">
              <a:lnSpc>
                <a:spcPct val="150000"/>
              </a:lnSpc>
              <a:buClr>
                <a:schemeClr val="bg1"/>
              </a:buClr>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Values – </a:t>
            </a:r>
            <a:br>
              <a:rPr lang="en-US" dirty="0">
                <a:solidFill>
                  <a:schemeClr val="bg1"/>
                </a:solidFill>
                <a:latin typeface="Calibri" panose="020F0502020204030204" pitchFamily="34" charset="0"/>
                <a:cs typeface="Calibri" panose="020F0502020204030204" pitchFamily="34" charset="0"/>
              </a:rPr>
            </a:br>
            <a:r>
              <a:rPr lang="en-US" dirty="0">
                <a:solidFill>
                  <a:schemeClr val="bg1"/>
                </a:solidFill>
                <a:latin typeface="Calibri" panose="020F0502020204030204" pitchFamily="34" charset="0"/>
                <a:cs typeface="Calibri" panose="020F0502020204030204" pitchFamily="34" charset="0"/>
              </a:rPr>
              <a:t>time (A) -&gt; </a:t>
            </a:r>
            <a:r>
              <a:rPr lang="en-US" dirty="0">
                <a:solidFill>
                  <a:schemeClr val="accent6">
                    <a:lumMod val="40000"/>
                    <a:lumOff val="60000"/>
                  </a:schemeClr>
                </a:solidFill>
                <a:latin typeface="Calibri" panose="020F0502020204030204" pitchFamily="34" charset="0"/>
                <a:cs typeface="Calibri" panose="020F0502020204030204" pitchFamily="34" charset="0"/>
              </a:rPr>
              <a:t>now</a:t>
            </a:r>
            <a:r>
              <a:rPr lang="en-US" dirty="0">
                <a:solidFill>
                  <a:schemeClr val="bg1"/>
                </a:solidFill>
                <a:latin typeface="Calibri" panose="020F0502020204030204" pitchFamily="34" charset="0"/>
                <a:cs typeface="Calibri" panose="020F0502020204030204" pitchFamily="34" charset="0"/>
              </a:rPr>
              <a:t> (Date and Time section)</a:t>
            </a:r>
            <a:br>
              <a:rPr lang="en-US" dirty="0">
                <a:solidFill>
                  <a:schemeClr val="bg1"/>
                </a:solidFill>
                <a:latin typeface="Calibri" panose="020F0502020204030204" pitchFamily="34" charset="0"/>
                <a:cs typeface="Calibri" panose="020F0502020204030204" pitchFamily="34" charset="0"/>
              </a:rPr>
            </a:br>
            <a:r>
              <a:rPr lang="en-US" dirty="0">
                <a:solidFill>
                  <a:schemeClr val="bg1"/>
                </a:solidFill>
                <a:latin typeface="Calibri" panose="020F0502020204030204" pitchFamily="34" charset="0"/>
                <a:cs typeface="Calibri" panose="020F0502020204030204" pitchFamily="34" charset="0"/>
              </a:rPr>
              <a:t>value (B) -&gt; </a:t>
            </a:r>
            <a:r>
              <a:rPr lang="en-US" dirty="0">
                <a:solidFill>
                  <a:schemeClr val="accent6">
                    <a:lumMod val="40000"/>
                    <a:lumOff val="60000"/>
                  </a:schemeClr>
                </a:solidFill>
                <a:latin typeface="Calibri" panose="020F0502020204030204" pitchFamily="34" charset="0"/>
                <a:cs typeface="Calibri" panose="020F0502020204030204" pitchFamily="34" charset="0"/>
              </a:rPr>
              <a:t>Data[]</a:t>
            </a:r>
            <a:r>
              <a:rPr lang="en-US" dirty="0">
                <a:solidFill>
                  <a:schemeClr val="bg1"/>
                </a:solidFill>
                <a:latin typeface="Calibri" panose="020F0502020204030204" pitchFamily="34" charset="0"/>
                <a:cs typeface="Calibri" panose="020F0502020204030204" pitchFamily="34" charset="0"/>
              </a:rPr>
              <a:t>   (May not see this option unless Run the Scenario at least once )</a:t>
            </a:r>
            <a:br>
              <a:rPr lang="en-US" dirty="0">
                <a:solidFill>
                  <a:schemeClr val="bg1"/>
                </a:solidFill>
                <a:latin typeface="Calibri" panose="020F0502020204030204" pitchFamily="34" charset="0"/>
                <a:cs typeface="Calibri" panose="020F0502020204030204" pitchFamily="34" charset="0"/>
              </a:rPr>
            </a:br>
            <a:r>
              <a:rPr lang="en-US" dirty="0">
                <a:solidFill>
                  <a:schemeClr val="bg1"/>
                </a:solidFill>
                <a:latin typeface="Calibri" panose="020F0502020204030204" pitchFamily="34" charset="0"/>
                <a:cs typeface="Calibri" panose="020F0502020204030204" pitchFamily="34" charset="0"/>
              </a:rPr>
              <a:t>status (C) -&gt; </a:t>
            </a:r>
            <a:r>
              <a:rPr lang="en-US" dirty="0">
                <a:solidFill>
                  <a:schemeClr val="accent6">
                    <a:lumMod val="40000"/>
                    <a:lumOff val="60000"/>
                  </a:schemeClr>
                </a:solidFill>
                <a:latin typeface="Calibri" panose="020F0502020204030204" pitchFamily="34" charset="0"/>
                <a:cs typeface="Calibri" panose="020F0502020204030204" pitchFamily="34" charset="0"/>
              </a:rPr>
              <a:t>Status code</a:t>
            </a:r>
          </a:p>
        </p:txBody>
      </p:sp>
    </p:spTree>
    <p:extLst>
      <p:ext uri="{BB962C8B-B14F-4D97-AF65-F5344CB8AC3E}">
        <p14:creationId xmlns:p14="http://schemas.microsoft.com/office/powerpoint/2010/main" val="4165483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42E58A9F-5093-4680-8E32-1C45C19E7F69}"/>
              </a:ext>
            </a:extLst>
          </p:cNvPr>
          <p:cNvSpPr txBox="1"/>
          <p:nvPr/>
        </p:nvSpPr>
        <p:spPr>
          <a:xfrm>
            <a:off x="1944037" y="511162"/>
            <a:ext cx="5255926" cy="646331"/>
          </a:xfrm>
          <a:prstGeom prst="rect">
            <a:avLst/>
          </a:prstGeom>
          <a:noFill/>
        </p:spPr>
        <p:txBody>
          <a:bodyPr wrap="square" rtlCol="0">
            <a:spAutoFit/>
          </a:bodyPr>
          <a:lstStyle/>
          <a:p>
            <a:pPr algn="ctr"/>
            <a:r>
              <a:rPr lang="en-IN" sz="3600" dirty="0">
                <a:solidFill>
                  <a:schemeClr val="bg1"/>
                </a:solidFill>
              </a:rPr>
              <a:t>IoT Platforms</a:t>
            </a:r>
          </a:p>
        </p:txBody>
      </p:sp>
      <p:sp>
        <p:nvSpPr>
          <p:cNvPr id="4" name="TextBox 3">
            <a:extLst>
              <a:ext uri="{FF2B5EF4-FFF2-40B4-BE49-F238E27FC236}">
                <a16:creationId xmlns:a16="http://schemas.microsoft.com/office/drawing/2014/main" id="{41B52E30-00B5-47BB-809F-B12799E3E1F3}"/>
              </a:ext>
            </a:extLst>
          </p:cNvPr>
          <p:cNvSpPr txBox="1"/>
          <p:nvPr/>
        </p:nvSpPr>
        <p:spPr>
          <a:xfrm>
            <a:off x="950688" y="1713693"/>
            <a:ext cx="4536076" cy="2185214"/>
          </a:xfrm>
          <a:prstGeom prst="rect">
            <a:avLst/>
          </a:prstGeom>
          <a:noFill/>
        </p:spPr>
        <p:txBody>
          <a:bodyPr wrap="square">
            <a:spAutoFit/>
          </a:bodyPr>
          <a:lstStyle/>
          <a:p>
            <a:pPr marL="285750" indent="-285750">
              <a:spcBef>
                <a:spcPts val="200"/>
              </a:spcBef>
              <a:buClr>
                <a:schemeClr val="bg1"/>
              </a:buClr>
              <a:buFont typeface="Arial" panose="020B0604020202020204" pitchFamily="34" charset="0"/>
              <a:buChar char="•"/>
            </a:pPr>
            <a:r>
              <a:rPr lang="en-US" sz="1800" dirty="0">
                <a:solidFill>
                  <a:schemeClr val="bg1"/>
                </a:solidFill>
                <a:latin typeface="Calibri" panose="020F0502020204030204" pitchFamily="34" charset="0"/>
                <a:ea typeface="Times New Roman" panose="02020603050405020304" pitchFamily="18" charset="0"/>
                <a:cs typeface="Calibri" panose="020F0502020204030204" pitchFamily="34" charset="0"/>
              </a:rPr>
              <a:t>Blynk IoT</a:t>
            </a:r>
          </a:p>
          <a:p>
            <a:pPr marL="285750" indent="-285750">
              <a:spcBef>
                <a:spcPts val="200"/>
              </a:spcBef>
              <a:buClr>
                <a:schemeClr val="bg1"/>
              </a:buClr>
              <a:buFont typeface="Arial" panose="020B0604020202020204" pitchFamily="34" charset="0"/>
              <a:buChar char="•"/>
            </a:pPr>
            <a:endParaRPr lang="en-US"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a:spcBef>
                <a:spcPts val="200"/>
              </a:spcBef>
              <a:buClr>
                <a:schemeClr val="bg1"/>
              </a:buClr>
              <a:buFont typeface="Arial" panose="020B0604020202020204" pitchFamily="34" charset="0"/>
              <a:buChar char="•"/>
            </a:pPr>
            <a:endParaRPr lang="en-US" sz="1800" dirty="0">
              <a:solidFill>
                <a:schemeClr val="bg1"/>
              </a:solidFill>
              <a:latin typeface="Calibri" panose="020F0502020204030204" pitchFamily="34" charset="0"/>
              <a:ea typeface="Times New Roman" panose="02020603050405020304" pitchFamily="18" charset="0"/>
              <a:cs typeface="Calibri" panose="020F0502020204030204" pitchFamily="34" charset="0"/>
            </a:endParaRPr>
          </a:p>
          <a:p>
            <a:pPr marL="285750" indent="-285750">
              <a:spcBef>
                <a:spcPts val="200"/>
              </a:spcBef>
              <a:buClr>
                <a:schemeClr val="bg1"/>
              </a:buClr>
              <a:buFont typeface="Arial" panose="020B0604020202020204" pitchFamily="34" charset="0"/>
              <a:buChar char="•"/>
            </a:pPr>
            <a:r>
              <a:rPr lang="en-US"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ThingSpeak API</a:t>
            </a:r>
          </a:p>
          <a:p>
            <a:pPr marL="285750" indent="-285750">
              <a:spcBef>
                <a:spcPts val="200"/>
              </a:spcBef>
              <a:buClr>
                <a:schemeClr val="bg1"/>
              </a:buClr>
              <a:buFont typeface="Arial" panose="020B0604020202020204" pitchFamily="34" charset="0"/>
              <a:buChar char="•"/>
            </a:pPr>
            <a:endParaRPr lang="en-US" sz="1800" dirty="0">
              <a:solidFill>
                <a:schemeClr val="bg1"/>
              </a:solidFill>
              <a:latin typeface="Calibri" panose="020F0502020204030204" pitchFamily="34" charset="0"/>
              <a:ea typeface="Times New Roman" panose="02020603050405020304" pitchFamily="18" charset="0"/>
              <a:cs typeface="Calibri" panose="020F0502020204030204" pitchFamily="34" charset="0"/>
            </a:endParaRPr>
          </a:p>
          <a:p>
            <a:pPr marL="285750" indent="-285750">
              <a:spcBef>
                <a:spcPts val="200"/>
              </a:spcBef>
              <a:buClr>
                <a:schemeClr val="bg1"/>
              </a:buClr>
              <a:buFont typeface="Arial" panose="020B0604020202020204" pitchFamily="34" charset="0"/>
              <a:buChar char="•"/>
            </a:pPr>
            <a:endParaRPr lang="en-US"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a:spcBef>
                <a:spcPts val="200"/>
              </a:spcBef>
              <a:buClr>
                <a:schemeClr val="bg1"/>
              </a:buClr>
              <a:buFont typeface="Arial" panose="020B0604020202020204" pitchFamily="34" charset="0"/>
              <a:buChar char="•"/>
            </a:pPr>
            <a:r>
              <a:rPr lang="en-US" sz="1800" dirty="0">
                <a:solidFill>
                  <a:schemeClr val="bg1"/>
                </a:solidFill>
                <a:latin typeface="Calibri" panose="020F0502020204030204" pitchFamily="34" charset="0"/>
                <a:ea typeface="Times New Roman" panose="02020603050405020304" pitchFamily="18" charset="0"/>
                <a:cs typeface="Calibri" panose="020F0502020204030204" pitchFamily="34" charset="0"/>
              </a:rPr>
              <a:t>Arduino IoT Cloud</a:t>
            </a:r>
            <a:endPar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5" name="Picture 4" descr="Icon&#10;&#10;Description automatically generated">
            <a:extLst>
              <a:ext uri="{FF2B5EF4-FFF2-40B4-BE49-F238E27FC236}">
                <a16:creationId xmlns:a16="http://schemas.microsoft.com/office/drawing/2014/main" id="{3AADDBCD-98E4-47B0-937E-87BC80A15A35}"/>
              </a:ext>
            </a:extLst>
          </p:cNvPr>
          <p:cNvPicPr>
            <a:picLocks noChangeAspect="1"/>
          </p:cNvPicPr>
          <p:nvPr/>
        </p:nvPicPr>
        <p:blipFill>
          <a:blip r:embed="rId4"/>
          <a:stretch>
            <a:fillRect/>
          </a:stretch>
        </p:blipFill>
        <p:spPr>
          <a:xfrm>
            <a:off x="4394084" y="1370720"/>
            <a:ext cx="1092680" cy="1092680"/>
          </a:xfrm>
          <a:prstGeom prst="rect">
            <a:avLst/>
          </a:prstGeom>
        </p:spPr>
      </p:pic>
      <p:pic>
        <p:nvPicPr>
          <p:cNvPr id="7" name="Picture 6" descr="Logo&#10;&#10;Description automatically generated">
            <a:extLst>
              <a:ext uri="{FF2B5EF4-FFF2-40B4-BE49-F238E27FC236}">
                <a16:creationId xmlns:a16="http://schemas.microsoft.com/office/drawing/2014/main" id="{D3171E99-6B63-4DF8-BD3F-FFCAB5A9B549}"/>
              </a:ext>
            </a:extLst>
          </p:cNvPr>
          <p:cNvPicPr>
            <a:picLocks noChangeAspect="1"/>
          </p:cNvPicPr>
          <p:nvPr/>
        </p:nvPicPr>
        <p:blipFill>
          <a:blip r:embed="rId5"/>
          <a:stretch>
            <a:fillRect/>
          </a:stretch>
        </p:blipFill>
        <p:spPr>
          <a:xfrm>
            <a:off x="5460675" y="2730744"/>
            <a:ext cx="2732637" cy="464512"/>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A5795020-C5C7-43B8-9936-0FE3147563B3}"/>
              </a:ext>
            </a:extLst>
          </p:cNvPr>
          <p:cNvPicPr>
            <a:picLocks noChangeAspect="1"/>
          </p:cNvPicPr>
          <p:nvPr/>
        </p:nvPicPr>
        <p:blipFill>
          <a:blip r:embed="rId6"/>
          <a:stretch>
            <a:fillRect/>
          </a:stretch>
        </p:blipFill>
        <p:spPr>
          <a:xfrm>
            <a:off x="4259462" y="3336562"/>
            <a:ext cx="1447032" cy="1124691"/>
          </a:xfrm>
          <a:prstGeom prst="rect">
            <a:avLst/>
          </a:prstGeom>
        </p:spPr>
      </p:pic>
    </p:spTree>
    <p:extLst>
      <p:ext uri="{BB962C8B-B14F-4D97-AF65-F5344CB8AC3E}">
        <p14:creationId xmlns:p14="http://schemas.microsoft.com/office/powerpoint/2010/main" val="2720282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D201A560-8BF9-4C66-8DB4-4A8AADA0D019}"/>
              </a:ext>
            </a:extLst>
          </p:cNvPr>
          <p:cNvSpPr txBox="1"/>
          <p:nvPr/>
        </p:nvSpPr>
        <p:spPr>
          <a:xfrm>
            <a:off x="1250102" y="427068"/>
            <a:ext cx="6643795" cy="461665"/>
          </a:xfrm>
          <a:prstGeom prst="rect">
            <a:avLst/>
          </a:prstGeom>
          <a:noFill/>
        </p:spPr>
        <p:txBody>
          <a:bodyPr wrap="square" rtlCol="0">
            <a:spAutoFit/>
          </a:bodyPr>
          <a:lstStyle/>
          <a:p>
            <a:pPr algn="ctr"/>
            <a:r>
              <a:rPr lang="en-US" sz="2400" dirty="0">
                <a:solidFill>
                  <a:schemeClr val="bg1"/>
                </a:solidFill>
                <a:latin typeface="Amasis MT Pro Medium" panose="02040604050005020304" pitchFamily="18" charset="0"/>
                <a:ea typeface="Adobe Gothic Std B" panose="020B0800000000000000" pitchFamily="34" charset="-128"/>
              </a:rPr>
              <a:t>Spreadsheet Configuration (Blynk IoT)</a:t>
            </a:r>
            <a:endParaRPr lang="en-IN" sz="2400" dirty="0">
              <a:solidFill>
                <a:schemeClr val="bg1"/>
              </a:solidFill>
              <a:latin typeface="Amasis MT Pro Medium" panose="02040604050005020304" pitchFamily="18" charset="0"/>
              <a:ea typeface="Adobe Gothic Std B" panose="020B0800000000000000" pitchFamily="34" charset="-128"/>
            </a:endParaRPr>
          </a:p>
        </p:txBody>
      </p:sp>
      <p:pic>
        <p:nvPicPr>
          <p:cNvPr id="6" name="Picture 5" descr="A screenshot of a computer&#10;&#10;Description automatically generated">
            <a:extLst>
              <a:ext uri="{FF2B5EF4-FFF2-40B4-BE49-F238E27FC236}">
                <a16:creationId xmlns:a16="http://schemas.microsoft.com/office/drawing/2014/main" id="{BFB42751-5003-41A4-B93C-773285ACA3A2}"/>
              </a:ext>
            </a:extLst>
          </p:cNvPr>
          <p:cNvPicPr>
            <a:picLocks noChangeAspect="1"/>
          </p:cNvPicPr>
          <p:nvPr/>
        </p:nvPicPr>
        <p:blipFill rotWithShape="1">
          <a:blip r:embed="rId4"/>
          <a:srcRect t="24847" r="72869" b="54535"/>
          <a:stretch/>
        </p:blipFill>
        <p:spPr>
          <a:xfrm>
            <a:off x="4503369" y="1513953"/>
            <a:ext cx="3964886" cy="1694874"/>
          </a:xfrm>
          <a:prstGeom prst="rect">
            <a:avLst/>
          </a:prstGeom>
        </p:spPr>
      </p:pic>
      <p:sp>
        <p:nvSpPr>
          <p:cNvPr id="8" name="TextBox 7">
            <a:extLst>
              <a:ext uri="{FF2B5EF4-FFF2-40B4-BE49-F238E27FC236}">
                <a16:creationId xmlns:a16="http://schemas.microsoft.com/office/drawing/2014/main" id="{85ADBE5D-1245-4174-8534-67CFF0C7C4E3}"/>
              </a:ext>
            </a:extLst>
          </p:cNvPr>
          <p:cNvSpPr txBox="1"/>
          <p:nvPr/>
        </p:nvSpPr>
        <p:spPr>
          <a:xfrm>
            <a:off x="1063884" y="1215254"/>
            <a:ext cx="3226176" cy="3706079"/>
          </a:xfrm>
          <a:prstGeom prst="rect">
            <a:avLst/>
          </a:prstGeom>
          <a:noFill/>
        </p:spPr>
        <p:txBody>
          <a:bodyPr wrap="square" rtlCol="0">
            <a:spAutoFit/>
          </a:bodyPr>
          <a:lstStyle/>
          <a:p>
            <a:pPr marL="285750" indent="-285750">
              <a:lnSpc>
                <a:spcPct val="150000"/>
              </a:lnSpc>
              <a:buClr>
                <a:schemeClr val="bg1"/>
              </a:buClr>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Include the </a:t>
            </a:r>
            <a:r>
              <a:rPr lang="en-US" dirty="0">
                <a:solidFill>
                  <a:schemeClr val="accent6">
                    <a:lumMod val="40000"/>
                    <a:lumOff val="60000"/>
                  </a:schemeClr>
                </a:solidFill>
                <a:latin typeface="Calibri" panose="020F0502020204030204" pitchFamily="34" charset="0"/>
                <a:cs typeface="Calibri" panose="020F0502020204030204" pitchFamily="34" charset="0"/>
              </a:rPr>
              <a:t>headers</a:t>
            </a:r>
            <a:r>
              <a:rPr lang="en-US" dirty="0">
                <a:solidFill>
                  <a:schemeClr val="bg1"/>
                </a:solidFill>
                <a:latin typeface="Calibri" panose="020F0502020204030204" pitchFamily="34" charset="0"/>
                <a:cs typeface="Calibri" panose="020F0502020204030204" pitchFamily="34" charset="0"/>
              </a:rPr>
              <a:t>, i.e. time, value and status.</a:t>
            </a:r>
          </a:p>
          <a:p>
            <a:pPr marL="285750" indent="-285750">
              <a:lnSpc>
                <a:spcPct val="150000"/>
              </a:lnSpc>
              <a:buClr>
                <a:schemeClr val="bg1"/>
              </a:buClr>
              <a:buFont typeface="Arial" panose="020B0604020202020204" pitchFamily="34" charset="0"/>
              <a:buChar char="•"/>
            </a:pPr>
            <a:r>
              <a:rPr lang="en-US" dirty="0">
                <a:solidFill>
                  <a:schemeClr val="accent6">
                    <a:lumMod val="40000"/>
                    <a:lumOff val="60000"/>
                  </a:schemeClr>
                </a:solidFill>
                <a:latin typeface="Calibri" panose="020F0502020204030204" pitchFamily="34" charset="0"/>
                <a:cs typeface="Calibri" panose="020F0502020204030204" pitchFamily="34" charset="0"/>
              </a:rPr>
              <a:t>Run the scenario </a:t>
            </a:r>
            <a:r>
              <a:rPr lang="en-US" dirty="0">
                <a:solidFill>
                  <a:schemeClr val="bg1"/>
                </a:solidFill>
                <a:latin typeface="Calibri" panose="020F0502020204030204" pitchFamily="34" charset="0"/>
                <a:cs typeface="Calibri" panose="020F0502020204030204" pitchFamily="34" charset="0"/>
              </a:rPr>
              <a:t>to check if new row has been added on the respective headers.</a:t>
            </a:r>
          </a:p>
          <a:p>
            <a:pPr marL="285750" indent="-285750">
              <a:lnSpc>
                <a:spcPct val="150000"/>
              </a:lnSpc>
              <a:buClr>
                <a:schemeClr val="bg1"/>
              </a:buClr>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Select the </a:t>
            </a:r>
            <a:r>
              <a:rPr lang="en-US" dirty="0">
                <a:solidFill>
                  <a:schemeClr val="accent6">
                    <a:lumMod val="40000"/>
                    <a:lumOff val="60000"/>
                  </a:schemeClr>
                </a:solidFill>
                <a:latin typeface="Calibri" panose="020F0502020204030204" pitchFamily="34" charset="0"/>
                <a:cs typeface="Calibri" panose="020F0502020204030204" pitchFamily="34" charset="0"/>
              </a:rPr>
              <a:t>Insert Chart </a:t>
            </a:r>
            <a:r>
              <a:rPr lang="en-US" dirty="0">
                <a:solidFill>
                  <a:schemeClr val="bg1"/>
                </a:solidFill>
                <a:latin typeface="Calibri" panose="020F0502020204030204" pitchFamily="34" charset="0"/>
                <a:cs typeface="Calibri" panose="020F0502020204030204" pitchFamily="34" charset="0"/>
              </a:rPr>
              <a:t>icon:</a:t>
            </a:r>
            <a:br>
              <a:rPr lang="en-US" dirty="0">
                <a:solidFill>
                  <a:schemeClr val="bg1"/>
                </a:solidFill>
                <a:latin typeface="Calibri" panose="020F0502020204030204" pitchFamily="34" charset="0"/>
                <a:cs typeface="Calibri" panose="020F0502020204030204" pitchFamily="34" charset="0"/>
              </a:rPr>
            </a:br>
            <a:r>
              <a:rPr lang="en-US" sz="1200" dirty="0">
                <a:solidFill>
                  <a:schemeClr val="bg1"/>
                </a:solidFill>
                <a:latin typeface="Calibri" panose="020F0502020204030204" pitchFamily="34" charset="0"/>
                <a:cs typeface="Calibri" panose="020F0502020204030204" pitchFamily="34" charset="0"/>
              </a:rPr>
              <a:t>Chart Type – Line/Area/Smooth Line</a:t>
            </a:r>
            <a:br>
              <a:rPr lang="en-US" sz="1200" dirty="0">
                <a:solidFill>
                  <a:schemeClr val="bg1"/>
                </a:solidFill>
                <a:latin typeface="Calibri" panose="020F0502020204030204" pitchFamily="34" charset="0"/>
                <a:cs typeface="Calibri" panose="020F0502020204030204" pitchFamily="34" charset="0"/>
              </a:rPr>
            </a:br>
            <a:r>
              <a:rPr lang="en-US" sz="1200" dirty="0">
                <a:solidFill>
                  <a:schemeClr val="bg1"/>
                </a:solidFill>
                <a:latin typeface="Calibri" panose="020F0502020204030204" pitchFamily="34" charset="0"/>
                <a:cs typeface="Calibri" panose="020F0502020204030204" pitchFamily="34" charset="0"/>
              </a:rPr>
              <a:t>Data Range &gt; Select Data Range &gt; In the Chart, press SHIFT and select ‘A’ and ‘B’. All the rows of A and B will get selected.</a:t>
            </a:r>
          </a:p>
          <a:p>
            <a:pPr marL="285750" indent="-285750">
              <a:lnSpc>
                <a:spcPct val="150000"/>
              </a:lnSpc>
              <a:buClr>
                <a:schemeClr val="bg1"/>
              </a:buClr>
              <a:buFont typeface="Arial" panose="020B0604020202020204" pitchFamily="34" charset="0"/>
              <a:buChar char="•"/>
            </a:pPr>
            <a:r>
              <a:rPr lang="en-US" sz="1200" dirty="0">
                <a:solidFill>
                  <a:schemeClr val="accent6">
                    <a:lumMod val="40000"/>
                    <a:lumOff val="60000"/>
                  </a:schemeClr>
                </a:solidFill>
                <a:latin typeface="Calibri" panose="020F0502020204030204" pitchFamily="34" charset="0"/>
                <a:cs typeface="Calibri" panose="020F0502020204030204" pitchFamily="34" charset="0"/>
              </a:rPr>
              <a:t>X Axis </a:t>
            </a:r>
            <a:r>
              <a:rPr lang="en-US" sz="1200" dirty="0">
                <a:solidFill>
                  <a:schemeClr val="bg1"/>
                </a:solidFill>
                <a:latin typeface="Calibri" panose="020F0502020204030204" pitchFamily="34" charset="0"/>
                <a:cs typeface="Calibri" panose="020F0502020204030204" pitchFamily="34" charset="0"/>
              </a:rPr>
              <a:t>-&gt; Time,  </a:t>
            </a:r>
            <a:r>
              <a:rPr lang="en-US" sz="1200" dirty="0">
                <a:solidFill>
                  <a:schemeClr val="accent6">
                    <a:lumMod val="40000"/>
                    <a:lumOff val="60000"/>
                  </a:schemeClr>
                </a:solidFill>
                <a:latin typeface="Calibri" panose="020F0502020204030204" pitchFamily="34" charset="0"/>
                <a:cs typeface="Calibri" panose="020F0502020204030204" pitchFamily="34" charset="0"/>
              </a:rPr>
              <a:t>Series</a:t>
            </a:r>
            <a:r>
              <a:rPr lang="en-US" sz="1200" dirty="0">
                <a:solidFill>
                  <a:schemeClr val="bg1"/>
                </a:solidFill>
                <a:latin typeface="Calibri" panose="020F0502020204030204" pitchFamily="34" charset="0"/>
                <a:cs typeface="Calibri" panose="020F0502020204030204" pitchFamily="34" charset="0"/>
              </a:rPr>
              <a:t> -&gt; Value </a:t>
            </a:r>
          </a:p>
          <a:p>
            <a:pPr marL="285750" indent="-285750">
              <a:lnSpc>
                <a:spcPct val="150000"/>
              </a:lnSpc>
              <a:buClr>
                <a:schemeClr val="bg1"/>
              </a:buClr>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Customize the Chart further.</a:t>
            </a:r>
          </a:p>
        </p:txBody>
      </p:sp>
      <p:pic>
        <p:nvPicPr>
          <p:cNvPr id="9" name="Picture 8" descr="A screenshot of a computer&#10;&#10;Description automatically generated">
            <a:extLst>
              <a:ext uri="{FF2B5EF4-FFF2-40B4-BE49-F238E27FC236}">
                <a16:creationId xmlns:a16="http://schemas.microsoft.com/office/drawing/2014/main" id="{64E1E760-B6BA-4509-A228-31CDF82FA62D}"/>
              </a:ext>
            </a:extLst>
          </p:cNvPr>
          <p:cNvPicPr>
            <a:picLocks noChangeAspect="1"/>
          </p:cNvPicPr>
          <p:nvPr/>
        </p:nvPicPr>
        <p:blipFill rotWithShape="1">
          <a:blip r:embed="rId4"/>
          <a:srcRect l="44833" t="16148" r="25167" b="77253"/>
          <a:stretch/>
        </p:blipFill>
        <p:spPr>
          <a:xfrm>
            <a:off x="4503370" y="3460609"/>
            <a:ext cx="3964886" cy="490589"/>
          </a:xfrm>
          <a:prstGeom prst="rect">
            <a:avLst/>
          </a:prstGeom>
        </p:spPr>
      </p:pic>
      <p:cxnSp>
        <p:nvCxnSpPr>
          <p:cNvPr id="13" name="Straight Arrow Connector 12">
            <a:extLst>
              <a:ext uri="{FF2B5EF4-FFF2-40B4-BE49-F238E27FC236}">
                <a16:creationId xmlns:a16="http://schemas.microsoft.com/office/drawing/2014/main" id="{F984D2DE-377A-4CBD-B6EE-FEE42879796F}"/>
              </a:ext>
            </a:extLst>
          </p:cNvPr>
          <p:cNvCxnSpPr/>
          <p:nvPr/>
        </p:nvCxnSpPr>
        <p:spPr>
          <a:xfrm flipV="1">
            <a:off x="7473124" y="3801432"/>
            <a:ext cx="0" cy="6930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672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7" name="TextBox 6">
            <a:extLst>
              <a:ext uri="{FF2B5EF4-FFF2-40B4-BE49-F238E27FC236}">
                <a16:creationId xmlns:a16="http://schemas.microsoft.com/office/drawing/2014/main" id="{B2057728-B376-4934-B2E0-D6CCDC433DBE}"/>
              </a:ext>
            </a:extLst>
          </p:cNvPr>
          <p:cNvSpPr txBox="1"/>
          <p:nvPr/>
        </p:nvSpPr>
        <p:spPr>
          <a:xfrm>
            <a:off x="1250102" y="427068"/>
            <a:ext cx="6643795" cy="461665"/>
          </a:xfrm>
          <a:prstGeom prst="rect">
            <a:avLst/>
          </a:prstGeom>
          <a:noFill/>
        </p:spPr>
        <p:txBody>
          <a:bodyPr wrap="square" rtlCol="0">
            <a:spAutoFit/>
          </a:bodyPr>
          <a:lstStyle/>
          <a:p>
            <a:pPr algn="ctr"/>
            <a:r>
              <a:rPr lang="en-US" sz="2400" dirty="0">
                <a:solidFill>
                  <a:schemeClr val="bg1"/>
                </a:solidFill>
                <a:latin typeface="Amasis MT Pro Medium" panose="02040604050005020304" pitchFamily="18" charset="0"/>
                <a:ea typeface="Adobe Gothic Std B" panose="020B0800000000000000" pitchFamily="34" charset="-128"/>
              </a:rPr>
              <a:t>Data Chart (Blynk IoT)</a:t>
            </a:r>
            <a:endParaRPr lang="en-IN" sz="2400" dirty="0">
              <a:solidFill>
                <a:schemeClr val="bg1"/>
              </a:solidFill>
              <a:latin typeface="Amasis MT Pro Medium" panose="02040604050005020304" pitchFamily="18" charset="0"/>
              <a:ea typeface="Adobe Gothic Std B" panose="020B0800000000000000" pitchFamily="34" charset="-128"/>
            </a:endParaRPr>
          </a:p>
        </p:txBody>
      </p:sp>
      <p:pic>
        <p:nvPicPr>
          <p:cNvPr id="8" name="Picture 7" descr="Chart&#10;&#10;Description automatically generated">
            <a:extLst>
              <a:ext uri="{FF2B5EF4-FFF2-40B4-BE49-F238E27FC236}">
                <a16:creationId xmlns:a16="http://schemas.microsoft.com/office/drawing/2014/main" id="{CAC5EA55-2C79-4117-9B04-EEEC5FC4B4EE}"/>
              </a:ext>
            </a:extLst>
          </p:cNvPr>
          <p:cNvPicPr>
            <a:picLocks noChangeAspect="1"/>
          </p:cNvPicPr>
          <p:nvPr/>
        </p:nvPicPr>
        <p:blipFill>
          <a:blip r:embed="rId4"/>
          <a:stretch>
            <a:fillRect/>
          </a:stretch>
        </p:blipFill>
        <p:spPr>
          <a:xfrm>
            <a:off x="2100331" y="1251162"/>
            <a:ext cx="5291069" cy="3268012"/>
          </a:xfrm>
          <a:prstGeom prst="rect">
            <a:avLst/>
          </a:prstGeom>
        </p:spPr>
      </p:pic>
    </p:spTree>
    <p:extLst>
      <p:ext uri="{BB962C8B-B14F-4D97-AF65-F5344CB8AC3E}">
        <p14:creationId xmlns:p14="http://schemas.microsoft.com/office/powerpoint/2010/main" val="300677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7" name="TextBox 6">
            <a:extLst>
              <a:ext uri="{FF2B5EF4-FFF2-40B4-BE49-F238E27FC236}">
                <a16:creationId xmlns:a16="http://schemas.microsoft.com/office/drawing/2014/main" id="{B2057728-B376-4934-B2E0-D6CCDC433DBE}"/>
              </a:ext>
            </a:extLst>
          </p:cNvPr>
          <p:cNvSpPr txBox="1"/>
          <p:nvPr/>
        </p:nvSpPr>
        <p:spPr>
          <a:xfrm>
            <a:off x="1250102" y="427068"/>
            <a:ext cx="6643795" cy="461665"/>
          </a:xfrm>
          <a:prstGeom prst="rect">
            <a:avLst/>
          </a:prstGeom>
          <a:noFill/>
        </p:spPr>
        <p:txBody>
          <a:bodyPr wrap="square" rtlCol="0">
            <a:spAutoFit/>
          </a:bodyPr>
          <a:lstStyle/>
          <a:p>
            <a:pPr algn="ctr"/>
            <a:r>
              <a:rPr lang="en-US" sz="2400" dirty="0">
                <a:solidFill>
                  <a:schemeClr val="bg1"/>
                </a:solidFill>
                <a:latin typeface="Amasis MT Pro Medium" panose="02040604050005020304" pitchFamily="18" charset="0"/>
                <a:ea typeface="Adobe Gothic Std B" panose="020B0800000000000000" pitchFamily="34" charset="-128"/>
              </a:rPr>
              <a:t>Data Chart (Blynk IoT) - Organized</a:t>
            </a:r>
            <a:endParaRPr lang="en-IN" sz="2400" dirty="0">
              <a:solidFill>
                <a:schemeClr val="bg1"/>
              </a:solidFill>
              <a:latin typeface="Amasis MT Pro Medium" panose="02040604050005020304" pitchFamily="18" charset="0"/>
              <a:ea typeface="Adobe Gothic Std B" panose="020B0800000000000000" pitchFamily="34" charset="-128"/>
            </a:endParaRPr>
          </a:p>
        </p:txBody>
      </p:sp>
      <p:pic>
        <p:nvPicPr>
          <p:cNvPr id="3" name="Picture 2">
            <a:extLst>
              <a:ext uri="{FF2B5EF4-FFF2-40B4-BE49-F238E27FC236}">
                <a16:creationId xmlns:a16="http://schemas.microsoft.com/office/drawing/2014/main" id="{A95EEA98-E5B9-4262-9754-0DD14CA02253}"/>
              </a:ext>
            </a:extLst>
          </p:cNvPr>
          <p:cNvPicPr>
            <a:picLocks noChangeAspect="1"/>
          </p:cNvPicPr>
          <p:nvPr/>
        </p:nvPicPr>
        <p:blipFill>
          <a:blip r:embed="rId4"/>
          <a:stretch>
            <a:fillRect/>
          </a:stretch>
        </p:blipFill>
        <p:spPr>
          <a:xfrm>
            <a:off x="541019" y="1360036"/>
            <a:ext cx="4530739" cy="1345064"/>
          </a:xfrm>
          <a:prstGeom prst="rect">
            <a:avLst/>
          </a:prstGeom>
        </p:spPr>
      </p:pic>
      <p:pic>
        <p:nvPicPr>
          <p:cNvPr id="5" name="Picture 4">
            <a:extLst>
              <a:ext uri="{FF2B5EF4-FFF2-40B4-BE49-F238E27FC236}">
                <a16:creationId xmlns:a16="http://schemas.microsoft.com/office/drawing/2014/main" id="{F9740B4C-FD16-4D1A-815A-7426C15C044A}"/>
              </a:ext>
            </a:extLst>
          </p:cNvPr>
          <p:cNvPicPr>
            <a:picLocks noChangeAspect="1"/>
          </p:cNvPicPr>
          <p:nvPr/>
        </p:nvPicPr>
        <p:blipFill>
          <a:blip r:embed="rId5"/>
          <a:stretch>
            <a:fillRect/>
          </a:stretch>
        </p:blipFill>
        <p:spPr>
          <a:xfrm>
            <a:off x="5471160" y="1360036"/>
            <a:ext cx="3067473" cy="3450907"/>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4BCBD24B-44ED-482A-BE96-E834C09734C2}"/>
              </a:ext>
            </a:extLst>
          </p:cNvPr>
          <p:cNvPicPr>
            <a:picLocks noChangeAspect="1"/>
          </p:cNvPicPr>
          <p:nvPr/>
        </p:nvPicPr>
        <p:blipFill rotWithShape="1">
          <a:blip r:embed="rId6"/>
          <a:srcRect l="57417" t="33778" r="19583" b="38370"/>
          <a:stretch/>
        </p:blipFill>
        <p:spPr>
          <a:xfrm>
            <a:off x="2122818" y="2802273"/>
            <a:ext cx="2948940" cy="2008670"/>
          </a:xfrm>
          <a:prstGeom prst="rect">
            <a:avLst/>
          </a:prstGeom>
        </p:spPr>
      </p:pic>
      <p:cxnSp>
        <p:nvCxnSpPr>
          <p:cNvPr id="11" name="Straight Arrow Connector 10">
            <a:extLst>
              <a:ext uri="{FF2B5EF4-FFF2-40B4-BE49-F238E27FC236}">
                <a16:creationId xmlns:a16="http://schemas.microsoft.com/office/drawing/2014/main" id="{68B368F4-5907-45E9-AD09-F4C8C0783266}"/>
              </a:ext>
            </a:extLst>
          </p:cNvPr>
          <p:cNvCxnSpPr>
            <a:cxnSpLocks/>
          </p:cNvCxnSpPr>
          <p:nvPr/>
        </p:nvCxnSpPr>
        <p:spPr>
          <a:xfrm flipH="1">
            <a:off x="3268980" y="3808690"/>
            <a:ext cx="157924" cy="7023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404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7" name="TextBox 6">
            <a:extLst>
              <a:ext uri="{FF2B5EF4-FFF2-40B4-BE49-F238E27FC236}">
                <a16:creationId xmlns:a16="http://schemas.microsoft.com/office/drawing/2014/main" id="{2E6AA60B-863F-4417-84C1-B6F9CF5EA565}"/>
              </a:ext>
            </a:extLst>
          </p:cNvPr>
          <p:cNvSpPr txBox="1"/>
          <p:nvPr/>
        </p:nvSpPr>
        <p:spPr>
          <a:xfrm>
            <a:off x="1250102" y="427068"/>
            <a:ext cx="6643795" cy="461665"/>
          </a:xfrm>
          <a:prstGeom prst="rect">
            <a:avLst/>
          </a:prstGeom>
          <a:noFill/>
        </p:spPr>
        <p:txBody>
          <a:bodyPr wrap="square" rtlCol="0">
            <a:spAutoFit/>
          </a:bodyPr>
          <a:lstStyle/>
          <a:p>
            <a:pPr algn="ctr"/>
            <a:r>
              <a:rPr lang="en-US" sz="2400" dirty="0">
                <a:solidFill>
                  <a:schemeClr val="bg1"/>
                </a:solidFill>
                <a:latin typeface="Amasis MT Pro Medium" panose="02040604050005020304" pitchFamily="18" charset="0"/>
                <a:ea typeface="Adobe Gothic Std B" panose="020B0800000000000000" pitchFamily="34" charset="-128"/>
              </a:rPr>
              <a:t>Blynk IoT API Documentation</a:t>
            </a:r>
            <a:endParaRPr lang="en-IN" sz="2400" dirty="0">
              <a:solidFill>
                <a:schemeClr val="bg1"/>
              </a:solidFill>
              <a:latin typeface="Amasis MT Pro Medium" panose="02040604050005020304" pitchFamily="18" charset="0"/>
              <a:ea typeface="Adobe Gothic Std B" panose="020B0800000000000000" pitchFamily="34" charset="-128"/>
            </a:endParaRPr>
          </a:p>
        </p:txBody>
      </p:sp>
      <p:sp>
        <p:nvSpPr>
          <p:cNvPr id="8" name="TextBox 7">
            <a:extLst>
              <a:ext uri="{FF2B5EF4-FFF2-40B4-BE49-F238E27FC236}">
                <a16:creationId xmlns:a16="http://schemas.microsoft.com/office/drawing/2014/main" id="{00146323-D561-4690-BB1D-1627D17B5B45}"/>
              </a:ext>
            </a:extLst>
          </p:cNvPr>
          <p:cNvSpPr txBox="1"/>
          <p:nvPr/>
        </p:nvSpPr>
        <p:spPr>
          <a:xfrm>
            <a:off x="1493519" y="4176389"/>
            <a:ext cx="5661661" cy="369332"/>
          </a:xfrm>
          <a:prstGeom prst="rect">
            <a:avLst/>
          </a:prstGeom>
          <a:noFill/>
        </p:spPr>
        <p:txBody>
          <a:bodyPr wrap="square">
            <a:spAutoFit/>
          </a:bodyPr>
          <a:lstStyle/>
          <a:p>
            <a:r>
              <a:rPr lang="en-IN" sz="1800" dirty="0">
                <a:solidFill>
                  <a:schemeClr val="accent6">
                    <a:lumMod val="40000"/>
                    <a:lumOff val="60000"/>
                  </a:schemeClr>
                </a:solidFill>
              </a:rPr>
              <a:t>https://docs.blynk.io/en/blynk.cloud/https-api-overview</a:t>
            </a:r>
          </a:p>
        </p:txBody>
      </p:sp>
      <p:pic>
        <p:nvPicPr>
          <p:cNvPr id="3" name="Picture 2">
            <a:extLst>
              <a:ext uri="{FF2B5EF4-FFF2-40B4-BE49-F238E27FC236}">
                <a16:creationId xmlns:a16="http://schemas.microsoft.com/office/drawing/2014/main" id="{414804F0-4C45-4361-AB55-AB4DF1868E19}"/>
              </a:ext>
            </a:extLst>
          </p:cNvPr>
          <p:cNvPicPr>
            <a:picLocks noChangeAspect="1"/>
          </p:cNvPicPr>
          <p:nvPr/>
        </p:nvPicPr>
        <p:blipFill>
          <a:blip r:embed="rId4"/>
          <a:srcRect/>
          <a:stretch/>
        </p:blipFill>
        <p:spPr>
          <a:xfrm>
            <a:off x="3156857" y="1170663"/>
            <a:ext cx="2592613" cy="2592613"/>
          </a:xfrm>
          <a:prstGeom prst="rect">
            <a:avLst/>
          </a:prstGeom>
        </p:spPr>
      </p:pic>
    </p:spTree>
    <p:extLst>
      <p:ext uri="{BB962C8B-B14F-4D97-AF65-F5344CB8AC3E}">
        <p14:creationId xmlns:p14="http://schemas.microsoft.com/office/powerpoint/2010/main" val="111875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7" name="TextBox 6">
            <a:extLst>
              <a:ext uri="{FF2B5EF4-FFF2-40B4-BE49-F238E27FC236}">
                <a16:creationId xmlns:a16="http://schemas.microsoft.com/office/drawing/2014/main" id="{2E6AA60B-863F-4417-84C1-B6F9CF5EA565}"/>
              </a:ext>
            </a:extLst>
          </p:cNvPr>
          <p:cNvSpPr txBox="1"/>
          <p:nvPr/>
        </p:nvSpPr>
        <p:spPr>
          <a:xfrm>
            <a:off x="1250102" y="427068"/>
            <a:ext cx="6643795" cy="461665"/>
          </a:xfrm>
          <a:prstGeom prst="rect">
            <a:avLst/>
          </a:prstGeom>
          <a:noFill/>
        </p:spPr>
        <p:txBody>
          <a:bodyPr wrap="square" rtlCol="0">
            <a:spAutoFit/>
          </a:bodyPr>
          <a:lstStyle/>
          <a:p>
            <a:pPr algn="ctr"/>
            <a:r>
              <a:rPr lang="en-US" sz="2400" dirty="0">
                <a:solidFill>
                  <a:schemeClr val="bg1"/>
                </a:solidFill>
                <a:latin typeface="Amasis MT Pro Medium" panose="02040604050005020304" pitchFamily="18" charset="0"/>
                <a:ea typeface="Adobe Gothic Std B" panose="020B0800000000000000" pitchFamily="34" charset="-128"/>
              </a:rPr>
              <a:t>Firebase Realtime Database (JSON)</a:t>
            </a:r>
            <a:endParaRPr lang="en-IN" sz="2400" dirty="0">
              <a:solidFill>
                <a:schemeClr val="bg1"/>
              </a:solidFill>
              <a:latin typeface="Amasis MT Pro Medium" panose="02040604050005020304" pitchFamily="18" charset="0"/>
              <a:ea typeface="Adobe Gothic Std B" panose="020B0800000000000000" pitchFamily="34" charset="-128"/>
            </a:endParaRPr>
          </a:p>
        </p:txBody>
      </p:sp>
      <p:sp>
        <p:nvSpPr>
          <p:cNvPr id="8" name="TextBox 7">
            <a:extLst>
              <a:ext uri="{FF2B5EF4-FFF2-40B4-BE49-F238E27FC236}">
                <a16:creationId xmlns:a16="http://schemas.microsoft.com/office/drawing/2014/main" id="{95191809-6ABE-4880-9ED6-8D6331DC2E10}"/>
              </a:ext>
            </a:extLst>
          </p:cNvPr>
          <p:cNvSpPr txBox="1"/>
          <p:nvPr/>
        </p:nvSpPr>
        <p:spPr>
          <a:xfrm>
            <a:off x="994229" y="1170663"/>
            <a:ext cx="5878285" cy="3373359"/>
          </a:xfrm>
          <a:prstGeom prst="rect">
            <a:avLst/>
          </a:prstGeom>
          <a:noFill/>
        </p:spPr>
        <p:txBody>
          <a:bodyPr wrap="square">
            <a:spAutoFit/>
          </a:bodyPr>
          <a:lstStyle/>
          <a:p>
            <a:pPr>
              <a:lnSpc>
                <a:spcPct val="150000"/>
              </a:lnSpc>
            </a:pPr>
            <a:r>
              <a:rPr lang="en-US" sz="1800" dirty="0">
                <a:solidFill>
                  <a:schemeClr val="accent6">
                    <a:lumMod val="40000"/>
                    <a:lumOff val="60000"/>
                  </a:schemeClr>
                </a:solidFill>
                <a:latin typeface="Calibri" panose="020F0502020204030204" pitchFamily="34" charset="0"/>
                <a:cs typeface="Calibri" panose="020F0502020204030204" pitchFamily="34" charset="0"/>
              </a:rPr>
              <a:t>Firebase</a:t>
            </a:r>
            <a:r>
              <a:rPr lang="en-US" sz="1800" dirty="0">
                <a:solidFill>
                  <a:schemeClr val="bg1"/>
                </a:solidFill>
                <a:latin typeface="Calibri" panose="020F0502020204030204" pitchFamily="34" charset="0"/>
                <a:cs typeface="Calibri" panose="020F0502020204030204" pitchFamily="34" charset="0"/>
              </a:rPr>
              <a:t> is a platform to develop Mobile and Web Applications. It provides </a:t>
            </a:r>
            <a:r>
              <a:rPr lang="en-US" sz="1800" dirty="0">
                <a:solidFill>
                  <a:schemeClr val="accent6">
                    <a:lumMod val="40000"/>
                    <a:lumOff val="60000"/>
                  </a:schemeClr>
                </a:solidFill>
                <a:latin typeface="Calibri" panose="020F0502020204030204" pitchFamily="34" charset="0"/>
                <a:cs typeface="Calibri" panose="020F0502020204030204" pitchFamily="34" charset="0"/>
              </a:rPr>
              <a:t>tools for tracking analytics, reporting and fixing app crashes</a:t>
            </a:r>
            <a:r>
              <a:rPr lang="en-US" sz="1800" dirty="0">
                <a:solidFill>
                  <a:schemeClr val="bg1"/>
                </a:solidFill>
                <a:latin typeface="Calibri" panose="020F0502020204030204" pitchFamily="34" charset="0"/>
                <a:cs typeface="Calibri" panose="020F0502020204030204" pitchFamily="34" charset="0"/>
              </a:rPr>
              <a:t>, creating marketing and product experiment. </a:t>
            </a:r>
            <a:br>
              <a:rPr lang="en-US" sz="1800" dirty="0">
                <a:solidFill>
                  <a:schemeClr val="bg1"/>
                </a:solidFill>
                <a:latin typeface="Calibri" panose="020F0502020204030204" pitchFamily="34" charset="0"/>
                <a:cs typeface="Calibri" panose="020F0502020204030204" pitchFamily="34" charset="0"/>
              </a:rPr>
            </a:br>
            <a:br>
              <a:rPr lang="en-US" sz="1800" dirty="0">
                <a:solidFill>
                  <a:schemeClr val="bg1"/>
                </a:solidFill>
                <a:latin typeface="Calibri" panose="020F0502020204030204" pitchFamily="34" charset="0"/>
                <a:cs typeface="Calibri" panose="020F0502020204030204" pitchFamily="34" charset="0"/>
              </a:rPr>
            </a:br>
            <a:r>
              <a:rPr lang="en-US" sz="1800" dirty="0">
                <a:solidFill>
                  <a:schemeClr val="bg1"/>
                </a:solidFill>
                <a:latin typeface="Calibri" panose="020F0502020204030204" pitchFamily="34" charset="0"/>
                <a:cs typeface="Calibri" panose="020F0502020204030204" pitchFamily="34" charset="0"/>
              </a:rPr>
              <a:t>The </a:t>
            </a:r>
            <a:r>
              <a:rPr lang="en-US" sz="1800" dirty="0">
                <a:solidFill>
                  <a:schemeClr val="accent6">
                    <a:lumMod val="40000"/>
                    <a:lumOff val="60000"/>
                  </a:schemeClr>
                </a:solidFill>
                <a:latin typeface="Calibri" panose="020F0502020204030204" pitchFamily="34" charset="0"/>
                <a:cs typeface="Calibri" panose="020F0502020204030204" pitchFamily="34" charset="0"/>
              </a:rPr>
              <a:t>Firebase Realtime Database </a:t>
            </a:r>
            <a:r>
              <a:rPr lang="en-US" sz="1800" dirty="0">
                <a:solidFill>
                  <a:schemeClr val="bg1"/>
                </a:solidFill>
                <a:latin typeface="Calibri" panose="020F0502020204030204" pitchFamily="34" charset="0"/>
                <a:cs typeface="Calibri" panose="020F0502020204030204" pitchFamily="34" charset="0"/>
              </a:rPr>
              <a:t>is a cloud-hosted NoSQL database that lets you store and sync data between your users in </a:t>
            </a:r>
            <a:r>
              <a:rPr lang="en-US" sz="1800" dirty="0" err="1">
                <a:solidFill>
                  <a:schemeClr val="bg1"/>
                </a:solidFill>
                <a:latin typeface="Calibri" panose="020F0502020204030204" pitchFamily="34" charset="0"/>
                <a:cs typeface="Calibri" panose="020F0502020204030204" pitchFamily="34" charset="0"/>
              </a:rPr>
              <a:t>realtime</a:t>
            </a:r>
            <a:r>
              <a:rPr lang="en-US" sz="1800" dirty="0">
                <a:solidFill>
                  <a:schemeClr val="bg1"/>
                </a:solidFill>
                <a:latin typeface="Calibri" panose="020F0502020204030204" pitchFamily="34" charset="0"/>
                <a:cs typeface="Calibri" panose="020F0502020204030204" pitchFamily="34" charset="0"/>
              </a:rPr>
              <a:t>.</a:t>
            </a:r>
            <a:endParaRPr lang="en-IN" sz="1800" dirty="0">
              <a:solidFill>
                <a:schemeClr val="bg1"/>
              </a:solidFill>
              <a:latin typeface="Calibri" panose="020F0502020204030204" pitchFamily="34" charset="0"/>
              <a:cs typeface="Calibri" panose="020F0502020204030204" pitchFamily="34" charset="0"/>
            </a:endParaRPr>
          </a:p>
        </p:txBody>
      </p:sp>
      <p:pic>
        <p:nvPicPr>
          <p:cNvPr id="5" name="Picture 4" descr="Icon&#10;&#10;Description automatically generated">
            <a:extLst>
              <a:ext uri="{FF2B5EF4-FFF2-40B4-BE49-F238E27FC236}">
                <a16:creationId xmlns:a16="http://schemas.microsoft.com/office/drawing/2014/main" id="{2BFF7FAC-6883-457A-9C6A-0FFEB3E89A39}"/>
              </a:ext>
            </a:extLst>
          </p:cNvPr>
          <p:cNvPicPr>
            <a:picLocks noChangeAspect="1"/>
          </p:cNvPicPr>
          <p:nvPr/>
        </p:nvPicPr>
        <p:blipFill>
          <a:blip r:embed="rId4"/>
          <a:stretch>
            <a:fillRect/>
          </a:stretch>
        </p:blipFill>
        <p:spPr>
          <a:xfrm>
            <a:off x="6659336" y="1459864"/>
            <a:ext cx="1773464" cy="1773464"/>
          </a:xfrm>
          <a:prstGeom prst="rect">
            <a:avLst/>
          </a:prstGeom>
        </p:spPr>
      </p:pic>
    </p:spTree>
    <p:extLst>
      <p:ext uri="{BB962C8B-B14F-4D97-AF65-F5344CB8AC3E}">
        <p14:creationId xmlns:p14="http://schemas.microsoft.com/office/powerpoint/2010/main" val="3944650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6" name="TextBox 5">
            <a:extLst>
              <a:ext uri="{FF2B5EF4-FFF2-40B4-BE49-F238E27FC236}">
                <a16:creationId xmlns:a16="http://schemas.microsoft.com/office/drawing/2014/main" id="{66136EAD-97F0-40BD-97DC-2574CC639B1B}"/>
              </a:ext>
            </a:extLst>
          </p:cNvPr>
          <p:cNvSpPr txBox="1"/>
          <p:nvPr/>
        </p:nvSpPr>
        <p:spPr>
          <a:xfrm>
            <a:off x="3934916" y="3462007"/>
            <a:ext cx="1158051" cy="276999"/>
          </a:xfrm>
          <a:prstGeom prst="rect">
            <a:avLst/>
          </a:prstGeom>
          <a:noFill/>
        </p:spPr>
        <p:txBody>
          <a:bodyPr wrap="square" rtlCol="0">
            <a:spAutoFit/>
          </a:bodyPr>
          <a:lstStyle/>
          <a:p>
            <a:r>
              <a:rPr lang="en-US" sz="1200" dirty="0">
                <a:solidFill>
                  <a:schemeClr val="bg1"/>
                </a:solidFill>
              </a:rPr>
              <a:t>Google Sheet</a:t>
            </a:r>
            <a:endParaRPr lang="en-IN" sz="1200" dirty="0">
              <a:solidFill>
                <a:schemeClr val="bg1"/>
              </a:solidFill>
            </a:endParaRPr>
          </a:p>
        </p:txBody>
      </p:sp>
      <p:sp>
        <p:nvSpPr>
          <p:cNvPr id="7" name="TextBox 6">
            <a:extLst>
              <a:ext uri="{FF2B5EF4-FFF2-40B4-BE49-F238E27FC236}">
                <a16:creationId xmlns:a16="http://schemas.microsoft.com/office/drawing/2014/main" id="{2E6AA60B-863F-4417-84C1-B6F9CF5EA565}"/>
              </a:ext>
            </a:extLst>
          </p:cNvPr>
          <p:cNvSpPr txBox="1"/>
          <p:nvPr/>
        </p:nvSpPr>
        <p:spPr>
          <a:xfrm>
            <a:off x="1250102" y="427068"/>
            <a:ext cx="6643795" cy="461665"/>
          </a:xfrm>
          <a:prstGeom prst="rect">
            <a:avLst/>
          </a:prstGeom>
          <a:noFill/>
        </p:spPr>
        <p:txBody>
          <a:bodyPr wrap="square" rtlCol="0">
            <a:spAutoFit/>
          </a:bodyPr>
          <a:lstStyle/>
          <a:p>
            <a:pPr algn="ctr"/>
            <a:r>
              <a:rPr lang="en-US" sz="2400" dirty="0" err="1">
                <a:solidFill>
                  <a:schemeClr val="bg1"/>
                </a:solidFill>
                <a:latin typeface="Amasis MT Pro Medium" panose="02040604050005020304" pitchFamily="18" charset="0"/>
                <a:ea typeface="Adobe Gothic Std B" panose="020B0800000000000000" pitchFamily="34" charset="-128"/>
              </a:rPr>
              <a:t>FireBase</a:t>
            </a:r>
            <a:r>
              <a:rPr lang="en-US" sz="2400" dirty="0">
                <a:solidFill>
                  <a:schemeClr val="bg1"/>
                </a:solidFill>
                <a:latin typeface="Amasis MT Pro Medium" panose="02040604050005020304" pitchFamily="18" charset="0"/>
                <a:ea typeface="Adobe Gothic Std B" panose="020B0800000000000000" pitchFamily="34" charset="-128"/>
              </a:rPr>
              <a:t> Data Flow</a:t>
            </a:r>
            <a:endParaRPr lang="en-IN" sz="2400" dirty="0">
              <a:solidFill>
                <a:schemeClr val="bg1"/>
              </a:solidFill>
              <a:latin typeface="Amasis MT Pro Medium" panose="02040604050005020304" pitchFamily="18" charset="0"/>
              <a:ea typeface="Adobe Gothic Std B" panose="020B0800000000000000" pitchFamily="34" charset="-128"/>
            </a:endParaRPr>
          </a:p>
        </p:txBody>
      </p:sp>
      <p:pic>
        <p:nvPicPr>
          <p:cNvPr id="3" name="Picture 2" descr="Diagram&#10;&#10;Description automatically generated">
            <a:extLst>
              <a:ext uri="{FF2B5EF4-FFF2-40B4-BE49-F238E27FC236}">
                <a16:creationId xmlns:a16="http://schemas.microsoft.com/office/drawing/2014/main" id="{08DCC1C2-905E-496D-8FAA-728BEE3F3B0B}"/>
              </a:ext>
            </a:extLst>
          </p:cNvPr>
          <p:cNvPicPr>
            <a:picLocks noChangeAspect="1"/>
          </p:cNvPicPr>
          <p:nvPr/>
        </p:nvPicPr>
        <p:blipFill>
          <a:blip r:embed="rId4"/>
          <a:stretch>
            <a:fillRect/>
          </a:stretch>
        </p:blipFill>
        <p:spPr>
          <a:xfrm>
            <a:off x="2256687" y="1150434"/>
            <a:ext cx="4630623" cy="3452171"/>
          </a:xfrm>
          <a:prstGeom prst="rect">
            <a:avLst/>
          </a:prstGeom>
        </p:spPr>
      </p:pic>
    </p:spTree>
    <p:extLst>
      <p:ext uri="{BB962C8B-B14F-4D97-AF65-F5344CB8AC3E}">
        <p14:creationId xmlns:p14="http://schemas.microsoft.com/office/powerpoint/2010/main" val="2751225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7" name="TextBox 6">
            <a:extLst>
              <a:ext uri="{FF2B5EF4-FFF2-40B4-BE49-F238E27FC236}">
                <a16:creationId xmlns:a16="http://schemas.microsoft.com/office/drawing/2014/main" id="{2E6AA60B-863F-4417-84C1-B6F9CF5EA565}"/>
              </a:ext>
            </a:extLst>
          </p:cNvPr>
          <p:cNvSpPr txBox="1"/>
          <p:nvPr/>
        </p:nvSpPr>
        <p:spPr>
          <a:xfrm>
            <a:off x="1192046" y="427069"/>
            <a:ext cx="6643795" cy="461665"/>
          </a:xfrm>
          <a:prstGeom prst="rect">
            <a:avLst/>
          </a:prstGeom>
          <a:noFill/>
        </p:spPr>
        <p:txBody>
          <a:bodyPr wrap="square" rtlCol="0">
            <a:spAutoFit/>
          </a:bodyPr>
          <a:lstStyle/>
          <a:p>
            <a:pPr algn="ctr"/>
            <a:r>
              <a:rPr lang="en-US" sz="2400" dirty="0">
                <a:solidFill>
                  <a:schemeClr val="bg1"/>
                </a:solidFill>
                <a:latin typeface="Amasis MT Pro Medium" panose="02040604050005020304" pitchFamily="18" charset="0"/>
                <a:ea typeface="Adobe Gothic Std B" panose="020B0800000000000000" pitchFamily="34" charset="-128"/>
              </a:rPr>
              <a:t>Google </a:t>
            </a:r>
            <a:r>
              <a:rPr lang="en-US" sz="2400" dirty="0" err="1">
                <a:solidFill>
                  <a:schemeClr val="bg1"/>
                </a:solidFill>
                <a:latin typeface="Amasis MT Pro Medium" panose="02040604050005020304" pitchFamily="18" charset="0"/>
                <a:ea typeface="Adobe Gothic Std B" panose="020B0800000000000000" pitchFamily="34" charset="-128"/>
              </a:rPr>
              <a:t>FireBase</a:t>
            </a:r>
            <a:r>
              <a:rPr lang="en-US" sz="2400" dirty="0">
                <a:solidFill>
                  <a:schemeClr val="bg1"/>
                </a:solidFill>
                <a:latin typeface="Amasis MT Pro Medium" panose="02040604050005020304" pitchFamily="18" charset="0"/>
                <a:ea typeface="Adobe Gothic Std B" panose="020B0800000000000000" pitchFamily="34" charset="-128"/>
              </a:rPr>
              <a:t> to store IoT Data</a:t>
            </a:r>
            <a:endParaRPr lang="en-IN" sz="2400" dirty="0">
              <a:solidFill>
                <a:schemeClr val="bg1"/>
              </a:solidFill>
              <a:latin typeface="Amasis MT Pro Medium" panose="02040604050005020304" pitchFamily="18" charset="0"/>
              <a:ea typeface="Adobe Gothic Std B" panose="020B0800000000000000" pitchFamily="34" charset="-128"/>
            </a:endParaRPr>
          </a:p>
        </p:txBody>
      </p:sp>
      <p:sp>
        <p:nvSpPr>
          <p:cNvPr id="8" name="TextBox 7">
            <a:extLst>
              <a:ext uri="{FF2B5EF4-FFF2-40B4-BE49-F238E27FC236}">
                <a16:creationId xmlns:a16="http://schemas.microsoft.com/office/drawing/2014/main" id="{A4EE121D-C419-4C86-8253-460D59C3AF08}"/>
              </a:ext>
            </a:extLst>
          </p:cNvPr>
          <p:cNvSpPr txBox="1"/>
          <p:nvPr/>
        </p:nvSpPr>
        <p:spPr>
          <a:xfrm>
            <a:off x="875603" y="1104946"/>
            <a:ext cx="5067313" cy="3685368"/>
          </a:xfrm>
          <a:prstGeom prst="rect">
            <a:avLst/>
          </a:prstGeom>
          <a:noFill/>
        </p:spPr>
        <p:txBody>
          <a:bodyPr wrap="square" rtlCol="0">
            <a:spAutoFit/>
          </a:bodyPr>
          <a:lstStyle/>
          <a:p>
            <a:pPr>
              <a:lnSpc>
                <a:spcPct val="150000"/>
              </a:lnSpc>
              <a:buClr>
                <a:schemeClr val="bg1"/>
              </a:buClr>
            </a:pPr>
            <a:r>
              <a:rPr lang="en-US" b="1" dirty="0">
                <a:solidFill>
                  <a:schemeClr val="bg1"/>
                </a:solidFill>
                <a:latin typeface="Calibri" panose="020F0502020204030204" pitchFamily="34" charset="0"/>
                <a:cs typeface="Calibri" panose="020F0502020204030204" pitchFamily="34" charset="0"/>
              </a:rPr>
              <a:t>Set Up a Realtime Database in Firebase, with appropriate objects</a:t>
            </a:r>
          </a:p>
          <a:p>
            <a:pPr marL="342900" indent="-342900">
              <a:lnSpc>
                <a:spcPct val="150000"/>
              </a:lnSpc>
              <a:buClr>
                <a:schemeClr val="bg1"/>
              </a:buClr>
              <a:buFont typeface="Arial" panose="020B0604020202020204" pitchFamily="34" charset="0"/>
              <a:buChar char="•"/>
            </a:pPr>
            <a:r>
              <a:rPr lang="en-US" sz="1300" dirty="0">
                <a:solidFill>
                  <a:schemeClr val="bg1"/>
                </a:solidFill>
                <a:latin typeface="Calibri" panose="020F0502020204030204" pitchFamily="34" charset="0"/>
                <a:cs typeface="Calibri" panose="020F0502020204030204" pitchFamily="34" charset="0"/>
              </a:rPr>
              <a:t>Realtime Database &gt; Create Database &gt; Location (US) &gt; Start in ‘Locked mode’ and Enable (wait for a min. for the setup)</a:t>
            </a:r>
          </a:p>
          <a:p>
            <a:pPr marL="342900" indent="-342900">
              <a:lnSpc>
                <a:spcPct val="150000"/>
              </a:lnSpc>
              <a:buClr>
                <a:schemeClr val="bg1"/>
              </a:buClr>
              <a:buFont typeface="Arial" panose="020B0604020202020204" pitchFamily="34" charset="0"/>
              <a:buChar char="•"/>
            </a:pPr>
            <a:r>
              <a:rPr lang="en-US" sz="1300" dirty="0">
                <a:solidFill>
                  <a:schemeClr val="bg1"/>
                </a:solidFill>
                <a:latin typeface="Calibri" panose="020F0502020204030204" pitchFamily="34" charset="0"/>
                <a:cs typeface="Calibri" panose="020F0502020204030204" pitchFamily="34" charset="0"/>
              </a:rPr>
              <a:t>To create objects, Add child (click + ) beside ‘null’ &gt; Enter ‘name’ and ‘value’ &gt; Click ‘Add’</a:t>
            </a:r>
          </a:p>
          <a:p>
            <a:pPr marL="342900" indent="-342900">
              <a:lnSpc>
                <a:spcPct val="150000"/>
              </a:lnSpc>
              <a:buClr>
                <a:schemeClr val="bg1"/>
              </a:buClr>
              <a:buFont typeface="Arial" panose="020B0604020202020204" pitchFamily="34" charset="0"/>
              <a:buChar char="•"/>
            </a:pPr>
            <a:r>
              <a:rPr lang="en-US" sz="1300" dirty="0">
                <a:solidFill>
                  <a:schemeClr val="bg1"/>
                </a:solidFill>
                <a:latin typeface="Calibri" panose="020F0502020204030204" pitchFamily="34" charset="0"/>
                <a:cs typeface="Calibri" panose="020F0502020204030204" pitchFamily="34" charset="0"/>
              </a:rPr>
              <a:t>To have a hierarchy, enter ‘name’ and add child (click + beside ‘value’. (As given in the image)</a:t>
            </a:r>
          </a:p>
          <a:p>
            <a:pPr marL="342900" indent="-342900">
              <a:lnSpc>
                <a:spcPct val="150000"/>
              </a:lnSpc>
              <a:buClr>
                <a:schemeClr val="bg1"/>
              </a:buClr>
              <a:buFont typeface="Arial" panose="020B0604020202020204" pitchFamily="34" charset="0"/>
              <a:buChar char="•"/>
            </a:pPr>
            <a:r>
              <a:rPr lang="en-US" sz="1300" dirty="0">
                <a:solidFill>
                  <a:schemeClr val="bg1"/>
                </a:solidFill>
                <a:latin typeface="Calibri" panose="020F0502020204030204" pitchFamily="34" charset="0"/>
                <a:cs typeface="Calibri" panose="020F0502020204030204" pitchFamily="34" charset="0"/>
              </a:rPr>
              <a:t>In the ESP32 code, fill the blank spaces with appropriate details.</a:t>
            </a:r>
          </a:p>
          <a:p>
            <a:pPr marL="342900" indent="-342900">
              <a:lnSpc>
                <a:spcPct val="150000"/>
              </a:lnSpc>
              <a:buClr>
                <a:schemeClr val="bg1"/>
              </a:buClr>
              <a:buFont typeface="Arial" panose="020B0604020202020204" pitchFamily="34" charset="0"/>
              <a:buChar char="•"/>
            </a:pPr>
            <a:r>
              <a:rPr lang="en-US" sz="1300" dirty="0">
                <a:solidFill>
                  <a:schemeClr val="bg1"/>
                </a:solidFill>
                <a:latin typeface="Calibri" panose="020F0502020204030204" pitchFamily="34" charset="0"/>
                <a:cs typeface="Calibri" panose="020F0502020204030204" pitchFamily="34" charset="0"/>
              </a:rPr>
              <a:t>For </a:t>
            </a:r>
            <a:r>
              <a:rPr lang="en-US" sz="1300" dirty="0">
                <a:solidFill>
                  <a:schemeClr val="accent6">
                    <a:lumMod val="40000"/>
                    <a:lumOff val="60000"/>
                  </a:schemeClr>
                </a:solidFill>
                <a:latin typeface="Calibri" panose="020F0502020204030204" pitchFamily="34" charset="0"/>
                <a:cs typeface="Calibri" panose="020F0502020204030204" pitchFamily="34" charset="0"/>
              </a:rPr>
              <a:t>Project ID</a:t>
            </a:r>
            <a:r>
              <a:rPr lang="en-US" sz="1300" dirty="0">
                <a:solidFill>
                  <a:schemeClr val="bg1"/>
                </a:solidFill>
                <a:latin typeface="Calibri" panose="020F0502020204030204" pitchFamily="34" charset="0"/>
                <a:cs typeface="Calibri" panose="020F0502020204030204" pitchFamily="34" charset="0"/>
              </a:rPr>
              <a:t>, go to Settings &gt; Projects Settings &gt; General &gt; Get the </a:t>
            </a:r>
            <a:r>
              <a:rPr lang="en-US" sz="1300" dirty="0">
                <a:solidFill>
                  <a:schemeClr val="accent6">
                    <a:lumMod val="40000"/>
                    <a:lumOff val="60000"/>
                  </a:schemeClr>
                </a:solidFill>
                <a:latin typeface="Calibri" panose="020F0502020204030204" pitchFamily="34" charset="0"/>
                <a:cs typeface="Calibri" panose="020F0502020204030204" pitchFamily="34" charset="0"/>
              </a:rPr>
              <a:t>Project ID</a:t>
            </a:r>
            <a:r>
              <a:rPr lang="en-US" sz="1300" dirty="0">
                <a:solidFill>
                  <a:schemeClr val="bg1"/>
                </a:solidFill>
                <a:latin typeface="Calibri" panose="020F0502020204030204" pitchFamily="34" charset="0"/>
                <a:cs typeface="Calibri" panose="020F0502020204030204" pitchFamily="34" charset="0"/>
              </a:rPr>
              <a:t>.</a:t>
            </a:r>
          </a:p>
          <a:p>
            <a:pPr marL="342900" indent="-342900">
              <a:lnSpc>
                <a:spcPct val="150000"/>
              </a:lnSpc>
              <a:buClr>
                <a:schemeClr val="bg1"/>
              </a:buClr>
              <a:buFont typeface="Arial" panose="020B0604020202020204" pitchFamily="34" charset="0"/>
              <a:buChar char="•"/>
            </a:pPr>
            <a:r>
              <a:rPr lang="en-US" sz="1300" dirty="0">
                <a:solidFill>
                  <a:schemeClr val="bg1"/>
                </a:solidFill>
                <a:latin typeface="Calibri" panose="020F0502020204030204" pitchFamily="34" charset="0"/>
                <a:cs typeface="Calibri" panose="020F0502020204030204" pitchFamily="34" charset="0"/>
              </a:rPr>
              <a:t>For </a:t>
            </a:r>
            <a:r>
              <a:rPr lang="en-US" sz="1300" dirty="0">
                <a:solidFill>
                  <a:schemeClr val="accent6">
                    <a:lumMod val="40000"/>
                    <a:lumOff val="60000"/>
                  </a:schemeClr>
                </a:solidFill>
                <a:latin typeface="Calibri" panose="020F0502020204030204" pitchFamily="34" charset="0"/>
                <a:cs typeface="Calibri" panose="020F0502020204030204" pitchFamily="34" charset="0"/>
              </a:rPr>
              <a:t>Secret Key</a:t>
            </a:r>
            <a:r>
              <a:rPr lang="en-US" sz="1300" dirty="0">
                <a:solidFill>
                  <a:schemeClr val="bg1"/>
                </a:solidFill>
                <a:latin typeface="Calibri" panose="020F0502020204030204" pitchFamily="34" charset="0"/>
                <a:cs typeface="Calibri" panose="020F0502020204030204" pitchFamily="34" charset="0"/>
              </a:rPr>
              <a:t>, go to Project Settings &gt; Service Accounts &gt; Database Secrets &gt; Copy the </a:t>
            </a:r>
            <a:r>
              <a:rPr lang="en-US" sz="1300" dirty="0">
                <a:solidFill>
                  <a:schemeClr val="accent6">
                    <a:lumMod val="40000"/>
                    <a:lumOff val="60000"/>
                  </a:schemeClr>
                </a:solidFill>
                <a:latin typeface="Calibri" panose="020F0502020204030204" pitchFamily="34" charset="0"/>
                <a:cs typeface="Calibri" panose="020F0502020204030204" pitchFamily="34" charset="0"/>
              </a:rPr>
              <a:t>Secret Key</a:t>
            </a:r>
            <a:r>
              <a:rPr lang="en-US" sz="1300" dirty="0">
                <a:solidFill>
                  <a:schemeClr val="bg1"/>
                </a:solidFill>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1633F470-5652-47F6-8873-680A1B5D6096}"/>
              </a:ext>
            </a:extLst>
          </p:cNvPr>
          <p:cNvPicPr>
            <a:picLocks noChangeAspect="1"/>
          </p:cNvPicPr>
          <p:nvPr/>
        </p:nvPicPr>
        <p:blipFill>
          <a:blip r:embed="rId4"/>
          <a:stretch>
            <a:fillRect/>
          </a:stretch>
        </p:blipFill>
        <p:spPr>
          <a:xfrm>
            <a:off x="5871808" y="1250712"/>
            <a:ext cx="2814056" cy="3393836"/>
          </a:xfrm>
          <a:prstGeom prst="rect">
            <a:avLst/>
          </a:prstGeom>
        </p:spPr>
      </p:pic>
    </p:spTree>
    <p:extLst>
      <p:ext uri="{BB962C8B-B14F-4D97-AF65-F5344CB8AC3E}">
        <p14:creationId xmlns:p14="http://schemas.microsoft.com/office/powerpoint/2010/main" val="2408827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7" name="TextBox 6">
            <a:extLst>
              <a:ext uri="{FF2B5EF4-FFF2-40B4-BE49-F238E27FC236}">
                <a16:creationId xmlns:a16="http://schemas.microsoft.com/office/drawing/2014/main" id="{2E6AA60B-863F-4417-84C1-B6F9CF5EA565}"/>
              </a:ext>
            </a:extLst>
          </p:cNvPr>
          <p:cNvSpPr txBox="1"/>
          <p:nvPr/>
        </p:nvSpPr>
        <p:spPr>
          <a:xfrm>
            <a:off x="1250102" y="427068"/>
            <a:ext cx="6643795" cy="461665"/>
          </a:xfrm>
          <a:prstGeom prst="rect">
            <a:avLst/>
          </a:prstGeom>
          <a:noFill/>
        </p:spPr>
        <p:txBody>
          <a:bodyPr wrap="square" rtlCol="0">
            <a:spAutoFit/>
          </a:bodyPr>
          <a:lstStyle/>
          <a:p>
            <a:pPr algn="ctr"/>
            <a:r>
              <a:rPr lang="en-US" sz="2400" dirty="0" err="1">
                <a:solidFill>
                  <a:schemeClr val="bg1"/>
                </a:solidFill>
                <a:latin typeface="Amasis MT Pro Medium" panose="02040604050005020304" pitchFamily="18" charset="0"/>
                <a:ea typeface="Adobe Gothic Std B" panose="020B0800000000000000" pitchFamily="34" charset="-128"/>
              </a:rPr>
              <a:t>FireBase</a:t>
            </a:r>
            <a:r>
              <a:rPr lang="en-US" sz="2400" dirty="0">
                <a:solidFill>
                  <a:schemeClr val="bg1"/>
                </a:solidFill>
                <a:latin typeface="Amasis MT Pro Medium" panose="02040604050005020304" pitchFamily="18" charset="0"/>
                <a:ea typeface="Adobe Gothic Std B" panose="020B0800000000000000" pitchFamily="34" charset="-128"/>
              </a:rPr>
              <a:t> API Documentation</a:t>
            </a:r>
            <a:endParaRPr lang="en-IN" sz="2400" dirty="0">
              <a:solidFill>
                <a:schemeClr val="bg1"/>
              </a:solidFill>
              <a:latin typeface="Amasis MT Pro Medium" panose="02040604050005020304" pitchFamily="18" charset="0"/>
              <a:ea typeface="Adobe Gothic Std B" panose="020B0800000000000000" pitchFamily="34" charset="-128"/>
            </a:endParaRPr>
          </a:p>
        </p:txBody>
      </p:sp>
      <p:sp>
        <p:nvSpPr>
          <p:cNvPr id="8" name="TextBox 7">
            <a:extLst>
              <a:ext uri="{FF2B5EF4-FFF2-40B4-BE49-F238E27FC236}">
                <a16:creationId xmlns:a16="http://schemas.microsoft.com/office/drawing/2014/main" id="{00146323-D561-4690-BB1D-1627D17B5B45}"/>
              </a:ext>
            </a:extLst>
          </p:cNvPr>
          <p:cNvSpPr txBox="1"/>
          <p:nvPr/>
        </p:nvSpPr>
        <p:spPr>
          <a:xfrm>
            <a:off x="1280885" y="4086034"/>
            <a:ext cx="6582228" cy="400110"/>
          </a:xfrm>
          <a:prstGeom prst="rect">
            <a:avLst/>
          </a:prstGeom>
          <a:noFill/>
        </p:spPr>
        <p:txBody>
          <a:bodyPr wrap="square">
            <a:spAutoFit/>
          </a:bodyPr>
          <a:lstStyle/>
          <a:p>
            <a:r>
              <a:rPr lang="en-IN" sz="2000" dirty="0">
                <a:solidFill>
                  <a:schemeClr val="bg1"/>
                </a:solidFill>
              </a:rPr>
              <a:t>https://firebase.google.com/docs/reference/rest/database</a:t>
            </a:r>
          </a:p>
        </p:txBody>
      </p:sp>
      <p:pic>
        <p:nvPicPr>
          <p:cNvPr id="3" name="Picture 2" descr="Qr code&#10;&#10;Description automatically generated">
            <a:extLst>
              <a:ext uri="{FF2B5EF4-FFF2-40B4-BE49-F238E27FC236}">
                <a16:creationId xmlns:a16="http://schemas.microsoft.com/office/drawing/2014/main" id="{09D42DEA-74F2-4127-AD36-AC99392FB424}"/>
              </a:ext>
            </a:extLst>
          </p:cNvPr>
          <p:cNvPicPr>
            <a:picLocks noChangeAspect="1"/>
          </p:cNvPicPr>
          <p:nvPr/>
        </p:nvPicPr>
        <p:blipFill>
          <a:blip r:embed="rId4"/>
          <a:stretch>
            <a:fillRect/>
          </a:stretch>
        </p:blipFill>
        <p:spPr>
          <a:xfrm>
            <a:off x="3069771" y="1191077"/>
            <a:ext cx="2592613" cy="2592613"/>
          </a:xfrm>
          <a:prstGeom prst="rect">
            <a:avLst/>
          </a:prstGeom>
        </p:spPr>
      </p:pic>
    </p:spTree>
    <p:extLst>
      <p:ext uri="{BB962C8B-B14F-4D97-AF65-F5344CB8AC3E}">
        <p14:creationId xmlns:p14="http://schemas.microsoft.com/office/powerpoint/2010/main" val="224162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7" name="TextBox 6">
            <a:extLst>
              <a:ext uri="{FF2B5EF4-FFF2-40B4-BE49-F238E27FC236}">
                <a16:creationId xmlns:a16="http://schemas.microsoft.com/office/drawing/2014/main" id="{2E6AA60B-863F-4417-84C1-B6F9CF5EA565}"/>
              </a:ext>
            </a:extLst>
          </p:cNvPr>
          <p:cNvSpPr txBox="1"/>
          <p:nvPr/>
        </p:nvSpPr>
        <p:spPr>
          <a:xfrm>
            <a:off x="1250102" y="427068"/>
            <a:ext cx="6643795" cy="461665"/>
          </a:xfrm>
          <a:prstGeom prst="rect">
            <a:avLst/>
          </a:prstGeom>
          <a:noFill/>
        </p:spPr>
        <p:txBody>
          <a:bodyPr wrap="square" rtlCol="0">
            <a:spAutoFit/>
          </a:bodyPr>
          <a:lstStyle/>
          <a:p>
            <a:pPr algn="ctr"/>
            <a:r>
              <a:rPr lang="en-US" sz="2400" dirty="0">
                <a:solidFill>
                  <a:schemeClr val="bg1"/>
                </a:solidFill>
                <a:latin typeface="Amasis MT Pro Medium" panose="02040604050005020304" pitchFamily="18" charset="0"/>
                <a:ea typeface="Adobe Gothic Std B" panose="020B0800000000000000" pitchFamily="34" charset="-128"/>
              </a:rPr>
              <a:t>Embedding Chart to any Website</a:t>
            </a:r>
            <a:endParaRPr lang="en-IN" sz="2400" dirty="0">
              <a:solidFill>
                <a:schemeClr val="bg1"/>
              </a:solidFill>
              <a:latin typeface="Amasis MT Pro Medium" panose="02040604050005020304" pitchFamily="18" charset="0"/>
              <a:ea typeface="Adobe Gothic Std B" panose="020B0800000000000000" pitchFamily="34" charset="-128"/>
            </a:endParaRPr>
          </a:p>
        </p:txBody>
      </p:sp>
      <p:sp>
        <p:nvSpPr>
          <p:cNvPr id="6" name="TextBox 5">
            <a:extLst>
              <a:ext uri="{FF2B5EF4-FFF2-40B4-BE49-F238E27FC236}">
                <a16:creationId xmlns:a16="http://schemas.microsoft.com/office/drawing/2014/main" id="{A5B08D20-A814-4B3C-A93E-79A338909EBA}"/>
              </a:ext>
            </a:extLst>
          </p:cNvPr>
          <p:cNvSpPr txBox="1"/>
          <p:nvPr/>
        </p:nvSpPr>
        <p:spPr>
          <a:xfrm>
            <a:off x="875603" y="1104946"/>
            <a:ext cx="5067313" cy="2485039"/>
          </a:xfrm>
          <a:prstGeom prst="rect">
            <a:avLst/>
          </a:prstGeom>
          <a:noFill/>
        </p:spPr>
        <p:txBody>
          <a:bodyPr wrap="square" rtlCol="0">
            <a:spAutoFit/>
          </a:bodyPr>
          <a:lstStyle/>
          <a:p>
            <a:pPr>
              <a:lnSpc>
                <a:spcPct val="150000"/>
              </a:lnSpc>
              <a:buClr>
                <a:schemeClr val="bg1"/>
              </a:buClr>
            </a:pPr>
            <a:r>
              <a:rPr lang="en-US" b="1" dirty="0">
                <a:solidFill>
                  <a:schemeClr val="bg1"/>
                </a:solidFill>
                <a:latin typeface="Calibri" panose="020F0502020204030204" pitchFamily="34" charset="0"/>
                <a:cs typeface="Calibri" panose="020F0502020204030204" pitchFamily="34" charset="0"/>
              </a:rPr>
              <a:t>Use the iframe tag to view the chart in your own Website.</a:t>
            </a:r>
          </a:p>
          <a:p>
            <a:pPr>
              <a:lnSpc>
                <a:spcPct val="150000"/>
              </a:lnSpc>
              <a:buClr>
                <a:schemeClr val="bg1"/>
              </a:buClr>
            </a:pPr>
            <a:br>
              <a:rPr lang="en-US" sz="1300" b="1" dirty="0">
                <a:solidFill>
                  <a:schemeClr val="bg1"/>
                </a:solidFill>
                <a:latin typeface="Calibri" panose="020F0502020204030204" pitchFamily="34" charset="0"/>
                <a:cs typeface="Calibri" panose="020F0502020204030204" pitchFamily="34" charset="0"/>
              </a:rPr>
            </a:br>
            <a:r>
              <a:rPr lang="en-US" sz="1300" b="1" dirty="0">
                <a:solidFill>
                  <a:schemeClr val="bg1"/>
                </a:solidFill>
                <a:latin typeface="Calibri" panose="020F0502020204030204" pitchFamily="34" charset="0"/>
                <a:cs typeface="Calibri" panose="020F0502020204030204" pitchFamily="34" charset="0"/>
              </a:rPr>
              <a:t>How to do that?</a:t>
            </a:r>
          </a:p>
          <a:p>
            <a:pPr>
              <a:lnSpc>
                <a:spcPct val="150000"/>
              </a:lnSpc>
              <a:buClr>
                <a:schemeClr val="bg1"/>
              </a:buClr>
            </a:pPr>
            <a:endParaRPr lang="en-US" sz="1300" b="1" dirty="0">
              <a:solidFill>
                <a:schemeClr val="bg1"/>
              </a:solidFill>
              <a:latin typeface="Calibri" panose="020F0502020204030204" pitchFamily="34" charset="0"/>
              <a:cs typeface="Calibri" panose="020F0502020204030204" pitchFamily="34" charset="0"/>
            </a:endParaRPr>
          </a:p>
          <a:p>
            <a:pPr marL="342900" indent="-342900">
              <a:lnSpc>
                <a:spcPct val="150000"/>
              </a:lnSpc>
              <a:buClr>
                <a:schemeClr val="bg1"/>
              </a:buClr>
              <a:buFont typeface="Arial" panose="020B0604020202020204" pitchFamily="34" charset="0"/>
              <a:buChar char="•"/>
            </a:pPr>
            <a:r>
              <a:rPr lang="en-US" sz="1300" dirty="0">
                <a:solidFill>
                  <a:schemeClr val="bg1"/>
                </a:solidFill>
                <a:latin typeface="Calibri" panose="020F0502020204030204" pitchFamily="34" charset="0"/>
                <a:cs typeface="Calibri" panose="020F0502020204030204" pitchFamily="34" charset="0"/>
              </a:rPr>
              <a:t>Click on the Chart &gt; click ‘three dots’ on top right corner.</a:t>
            </a:r>
          </a:p>
          <a:p>
            <a:pPr marL="342900" indent="-342900">
              <a:lnSpc>
                <a:spcPct val="150000"/>
              </a:lnSpc>
              <a:buClr>
                <a:schemeClr val="bg1"/>
              </a:buClr>
              <a:buFont typeface="Arial" panose="020B0604020202020204" pitchFamily="34" charset="0"/>
              <a:buChar char="•"/>
            </a:pPr>
            <a:r>
              <a:rPr lang="en-US" sz="1300" dirty="0">
                <a:solidFill>
                  <a:schemeClr val="bg1"/>
                </a:solidFill>
                <a:latin typeface="Calibri" panose="020F0502020204030204" pitchFamily="34" charset="0"/>
                <a:cs typeface="Calibri" panose="020F0502020204030204" pitchFamily="34" charset="0"/>
              </a:rPr>
              <a:t>Select ‘Publish chart’ &gt; select ‘Embed’ &gt; Click Publish</a:t>
            </a:r>
          </a:p>
          <a:p>
            <a:pPr marL="342900" indent="-342900">
              <a:lnSpc>
                <a:spcPct val="150000"/>
              </a:lnSpc>
              <a:buClr>
                <a:schemeClr val="bg1"/>
              </a:buClr>
              <a:buFont typeface="Arial" panose="020B0604020202020204" pitchFamily="34" charset="0"/>
              <a:buChar char="•"/>
            </a:pPr>
            <a:r>
              <a:rPr lang="en-US" sz="1300" dirty="0">
                <a:solidFill>
                  <a:schemeClr val="bg1"/>
                </a:solidFill>
                <a:latin typeface="Calibri" panose="020F0502020204030204" pitchFamily="34" charset="0"/>
                <a:cs typeface="Calibri" panose="020F0502020204030204" pitchFamily="34" charset="0"/>
              </a:rPr>
              <a:t>The iframe tag for the chart will be generated. Which can be used anywhere in the html file of a website.</a:t>
            </a:r>
          </a:p>
        </p:txBody>
      </p:sp>
      <p:pic>
        <p:nvPicPr>
          <p:cNvPr id="4" name="Picture 3">
            <a:extLst>
              <a:ext uri="{FF2B5EF4-FFF2-40B4-BE49-F238E27FC236}">
                <a16:creationId xmlns:a16="http://schemas.microsoft.com/office/drawing/2014/main" id="{B157B0C1-B954-46F7-9781-41F1B3BED8A3}"/>
              </a:ext>
            </a:extLst>
          </p:cNvPr>
          <p:cNvPicPr>
            <a:picLocks noChangeAspect="1"/>
          </p:cNvPicPr>
          <p:nvPr/>
        </p:nvPicPr>
        <p:blipFill>
          <a:blip r:embed="rId4"/>
          <a:stretch>
            <a:fillRect/>
          </a:stretch>
        </p:blipFill>
        <p:spPr>
          <a:xfrm>
            <a:off x="5833853" y="1429413"/>
            <a:ext cx="3039227" cy="2937329"/>
          </a:xfrm>
          <a:prstGeom prst="rect">
            <a:avLst/>
          </a:prstGeom>
        </p:spPr>
      </p:pic>
    </p:spTree>
    <p:extLst>
      <p:ext uri="{BB962C8B-B14F-4D97-AF65-F5344CB8AC3E}">
        <p14:creationId xmlns:p14="http://schemas.microsoft.com/office/powerpoint/2010/main" val="574263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7" name="TextBox 6">
            <a:extLst>
              <a:ext uri="{FF2B5EF4-FFF2-40B4-BE49-F238E27FC236}">
                <a16:creationId xmlns:a16="http://schemas.microsoft.com/office/drawing/2014/main" id="{2E6AA60B-863F-4417-84C1-B6F9CF5EA565}"/>
              </a:ext>
            </a:extLst>
          </p:cNvPr>
          <p:cNvSpPr txBox="1"/>
          <p:nvPr/>
        </p:nvSpPr>
        <p:spPr>
          <a:xfrm>
            <a:off x="1250102" y="427068"/>
            <a:ext cx="6643795" cy="461665"/>
          </a:xfrm>
          <a:prstGeom prst="rect">
            <a:avLst/>
          </a:prstGeom>
          <a:noFill/>
        </p:spPr>
        <p:txBody>
          <a:bodyPr wrap="square" rtlCol="0">
            <a:spAutoFit/>
          </a:bodyPr>
          <a:lstStyle/>
          <a:p>
            <a:pPr algn="ctr"/>
            <a:r>
              <a:rPr lang="en-US" sz="2400" dirty="0">
                <a:solidFill>
                  <a:schemeClr val="bg1"/>
                </a:solidFill>
                <a:latin typeface="Amasis MT Pro Medium" panose="02040604050005020304" pitchFamily="18" charset="0"/>
                <a:ea typeface="Adobe Gothic Std B" panose="020B0800000000000000" pitchFamily="34" charset="-128"/>
              </a:rPr>
              <a:t>Embedding Chart to any Website</a:t>
            </a:r>
            <a:endParaRPr lang="en-IN" sz="2400" dirty="0">
              <a:solidFill>
                <a:schemeClr val="bg1"/>
              </a:solidFill>
              <a:latin typeface="Amasis MT Pro Medium" panose="02040604050005020304" pitchFamily="18" charset="0"/>
              <a:ea typeface="Adobe Gothic Std B" panose="020B0800000000000000" pitchFamily="34" charset="-128"/>
            </a:endParaRPr>
          </a:p>
        </p:txBody>
      </p:sp>
      <p:pic>
        <p:nvPicPr>
          <p:cNvPr id="3" name="Picture 2" descr="Graphical user interface, application&#10;&#10;Description automatically generated">
            <a:extLst>
              <a:ext uri="{FF2B5EF4-FFF2-40B4-BE49-F238E27FC236}">
                <a16:creationId xmlns:a16="http://schemas.microsoft.com/office/drawing/2014/main" id="{7DFD4033-FD84-4C51-91AB-1AF2394A8D07}"/>
              </a:ext>
            </a:extLst>
          </p:cNvPr>
          <p:cNvPicPr>
            <a:picLocks noChangeAspect="1"/>
          </p:cNvPicPr>
          <p:nvPr/>
        </p:nvPicPr>
        <p:blipFill rotWithShape="1">
          <a:blip r:embed="rId4"/>
          <a:srcRect t="5220" b="4479"/>
          <a:stretch/>
        </p:blipFill>
        <p:spPr>
          <a:xfrm>
            <a:off x="1123795" y="1126409"/>
            <a:ext cx="6896407" cy="3502937"/>
          </a:xfrm>
          <a:prstGeom prst="rect">
            <a:avLst/>
          </a:prstGeom>
        </p:spPr>
      </p:pic>
    </p:spTree>
    <p:extLst>
      <p:ext uri="{BB962C8B-B14F-4D97-AF65-F5344CB8AC3E}">
        <p14:creationId xmlns:p14="http://schemas.microsoft.com/office/powerpoint/2010/main" val="2720469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pic>
        <p:nvPicPr>
          <p:cNvPr id="4" name="Picture 3">
            <a:extLst>
              <a:ext uri="{FF2B5EF4-FFF2-40B4-BE49-F238E27FC236}">
                <a16:creationId xmlns:a16="http://schemas.microsoft.com/office/drawing/2014/main" id="{22EAE7F0-A3AC-4AF2-9E2F-20EBE36A5C0B}"/>
              </a:ext>
            </a:extLst>
          </p:cNvPr>
          <p:cNvPicPr>
            <a:picLocks noChangeAspect="1"/>
          </p:cNvPicPr>
          <p:nvPr/>
        </p:nvPicPr>
        <p:blipFill>
          <a:blip r:embed="rId4"/>
          <a:srcRect/>
          <a:stretch/>
        </p:blipFill>
        <p:spPr>
          <a:xfrm>
            <a:off x="1208179" y="1931616"/>
            <a:ext cx="2454729" cy="2454729"/>
          </a:xfrm>
          <a:prstGeom prst="rect">
            <a:avLst/>
          </a:prstGeom>
          <a:noFill/>
          <a:effectLst/>
        </p:spPr>
      </p:pic>
      <p:sp>
        <p:nvSpPr>
          <p:cNvPr id="5" name="TextBox 4">
            <a:extLst>
              <a:ext uri="{FF2B5EF4-FFF2-40B4-BE49-F238E27FC236}">
                <a16:creationId xmlns:a16="http://schemas.microsoft.com/office/drawing/2014/main" id="{E12A689D-31FB-417C-B1CE-A7809B1700B1}"/>
              </a:ext>
            </a:extLst>
          </p:cNvPr>
          <p:cNvSpPr txBox="1"/>
          <p:nvPr/>
        </p:nvSpPr>
        <p:spPr>
          <a:xfrm>
            <a:off x="4332513" y="2689200"/>
            <a:ext cx="3918857" cy="707886"/>
          </a:xfrm>
          <a:prstGeom prst="rect">
            <a:avLst/>
          </a:prstGeom>
          <a:noFill/>
        </p:spPr>
        <p:txBody>
          <a:bodyPr wrap="square" rtlCol="0">
            <a:spAutoFit/>
          </a:bodyPr>
          <a:lstStyle/>
          <a:p>
            <a:r>
              <a:rPr lang="en-US" sz="4000" dirty="0">
                <a:solidFill>
                  <a:schemeClr val="accent6">
                    <a:lumMod val="40000"/>
                    <a:lumOff val="60000"/>
                  </a:schemeClr>
                </a:solidFill>
              </a:rPr>
              <a:t>shorturl.at/rvyR0</a:t>
            </a:r>
            <a:endParaRPr lang="en-IN" sz="4000" dirty="0">
              <a:solidFill>
                <a:schemeClr val="accent6">
                  <a:lumMod val="40000"/>
                  <a:lumOff val="60000"/>
                </a:schemeClr>
              </a:solidFill>
            </a:endParaRPr>
          </a:p>
        </p:txBody>
      </p:sp>
      <p:sp>
        <p:nvSpPr>
          <p:cNvPr id="6" name="TextBox 5">
            <a:extLst>
              <a:ext uri="{FF2B5EF4-FFF2-40B4-BE49-F238E27FC236}">
                <a16:creationId xmlns:a16="http://schemas.microsoft.com/office/drawing/2014/main" id="{593FE635-8687-42EE-9413-8E99A7621AC1}"/>
              </a:ext>
            </a:extLst>
          </p:cNvPr>
          <p:cNvSpPr txBox="1"/>
          <p:nvPr/>
        </p:nvSpPr>
        <p:spPr>
          <a:xfrm>
            <a:off x="1250102" y="854995"/>
            <a:ext cx="6643795" cy="523220"/>
          </a:xfrm>
          <a:prstGeom prst="rect">
            <a:avLst/>
          </a:prstGeom>
          <a:noFill/>
        </p:spPr>
        <p:txBody>
          <a:bodyPr wrap="square" rtlCol="0">
            <a:spAutoFit/>
          </a:bodyPr>
          <a:lstStyle/>
          <a:p>
            <a:pPr algn="ctr"/>
            <a:r>
              <a:rPr lang="en-US" sz="2800" dirty="0">
                <a:solidFill>
                  <a:schemeClr val="bg1"/>
                </a:solidFill>
                <a:latin typeface="Amasis MT Pro Medium" panose="02040604050005020304" pitchFamily="18" charset="0"/>
                <a:ea typeface="Adobe Gothic Std B" panose="020B0800000000000000" pitchFamily="34" charset="-128"/>
              </a:rPr>
              <a:t>Access all Code (IoT Platforms)</a:t>
            </a:r>
            <a:endParaRPr lang="en-IN" sz="2800" dirty="0">
              <a:solidFill>
                <a:schemeClr val="bg1"/>
              </a:solidFill>
              <a:latin typeface="Amasis MT Pro Medium" panose="02040604050005020304" pitchFamily="18" charset="0"/>
              <a:ea typeface="Adobe Gothic Std B" panose="020B0800000000000000" pitchFamily="34" charset="-128"/>
            </a:endParaRPr>
          </a:p>
        </p:txBody>
      </p:sp>
    </p:spTree>
    <p:extLst>
      <p:ext uri="{BB962C8B-B14F-4D97-AF65-F5344CB8AC3E}">
        <p14:creationId xmlns:p14="http://schemas.microsoft.com/office/powerpoint/2010/main" val="426550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7" name="TextBox 6">
            <a:extLst>
              <a:ext uri="{FF2B5EF4-FFF2-40B4-BE49-F238E27FC236}">
                <a16:creationId xmlns:a16="http://schemas.microsoft.com/office/drawing/2014/main" id="{2E6AA60B-863F-4417-84C1-B6F9CF5EA565}"/>
              </a:ext>
            </a:extLst>
          </p:cNvPr>
          <p:cNvSpPr txBox="1"/>
          <p:nvPr/>
        </p:nvSpPr>
        <p:spPr>
          <a:xfrm>
            <a:off x="1250102" y="427068"/>
            <a:ext cx="6643795" cy="461665"/>
          </a:xfrm>
          <a:prstGeom prst="rect">
            <a:avLst/>
          </a:prstGeom>
          <a:noFill/>
        </p:spPr>
        <p:txBody>
          <a:bodyPr wrap="square" rtlCol="0">
            <a:spAutoFit/>
          </a:bodyPr>
          <a:lstStyle/>
          <a:p>
            <a:pPr algn="ctr"/>
            <a:r>
              <a:rPr lang="en-US" sz="2400" dirty="0">
                <a:solidFill>
                  <a:schemeClr val="bg1"/>
                </a:solidFill>
                <a:latin typeface="Amasis MT Pro Medium" panose="02040604050005020304" pitchFamily="18" charset="0"/>
                <a:ea typeface="Adobe Gothic Std B" panose="020B0800000000000000" pitchFamily="34" charset="-128"/>
              </a:rPr>
              <a:t>Your own REST – API service</a:t>
            </a:r>
            <a:endParaRPr lang="en-IN" sz="2400" dirty="0">
              <a:solidFill>
                <a:schemeClr val="bg1"/>
              </a:solidFill>
              <a:latin typeface="Amasis MT Pro Medium" panose="02040604050005020304" pitchFamily="18" charset="0"/>
              <a:ea typeface="Adobe Gothic Std B" panose="020B0800000000000000" pitchFamily="34" charset="-128"/>
            </a:endParaRPr>
          </a:p>
        </p:txBody>
      </p:sp>
      <p:sp>
        <p:nvSpPr>
          <p:cNvPr id="5" name="TextBox 4">
            <a:extLst>
              <a:ext uri="{FF2B5EF4-FFF2-40B4-BE49-F238E27FC236}">
                <a16:creationId xmlns:a16="http://schemas.microsoft.com/office/drawing/2014/main" id="{A7B23B0D-836B-43E3-884C-FC90748E374C}"/>
              </a:ext>
            </a:extLst>
          </p:cNvPr>
          <p:cNvSpPr txBox="1"/>
          <p:nvPr/>
        </p:nvSpPr>
        <p:spPr>
          <a:xfrm>
            <a:off x="868346" y="1112203"/>
            <a:ext cx="3369825" cy="1261627"/>
          </a:xfrm>
          <a:prstGeom prst="rect">
            <a:avLst/>
          </a:prstGeom>
          <a:noFill/>
        </p:spPr>
        <p:txBody>
          <a:bodyPr wrap="square" rtlCol="0">
            <a:spAutoFit/>
          </a:bodyPr>
          <a:lstStyle/>
          <a:p>
            <a:pPr>
              <a:lnSpc>
                <a:spcPct val="150000"/>
              </a:lnSpc>
              <a:buClr>
                <a:schemeClr val="bg1"/>
              </a:buClr>
            </a:pPr>
            <a:r>
              <a:rPr lang="en-US" sz="1300" b="1" dirty="0">
                <a:solidFill>
                  <a:schemeClr val="bg1"/>
                </a:solidFill>
                <a:latin typeface="Calibri" panose="020F0502020204030204" pitchFamily="34" charset="0"/>
                <a:cs typeface="Calibri" panose="020F0502020204030204" pitchFamily="34" charset="0"/>
              </a:rPr>
              <a:t>To build a </a:t>
            </a:r>
            <a:r>
              <a:rPr lang="en-US" sz="1300" b="1" dirty="0">
                <a:solidFill>
                  <a:schemeClr val="accent6">
                    <a:lumMod val="40000"/>
                    <a:lumOff val="60000"/>
                  </a:schemeClr>
                </a:solidFill>
                <a:latin typeface="Calibri" panose="020F0502020204030204" pitchFamily="34" charset="0"/>
                <a:cs typeface="Calibri" panose="020F0502020204030204" pitchFamily="34" charset="0"/>
              </a:rPr>
              <a:t>REST API</a:t>
            </a:r>
            <a:r>
              <a:rPr lang="en-US" sz="1300" b="1" dirty="0">
                <a:solidFill>
                  <a:schemeClr val="bg1"/>
                </a:solidFill>
                <a:latin typeface="Calibri" panose="020F0502020204030204" pitchFamily="34" charset="0"/>
                <a:cs typeface="Calibri" panose="020F0502020204030204" pitchFamily="34" charset="0"/>
              </a:rPr>
              <a:t>,</a:t>
            </a:r>
          </a:p>
          <a:p>
            <a:pPr marL="285750" indent="-285750">
              <a:lnSpc>
                <a:spcPct val="150000"/>
              </a:lnSpc>
              <a:buClr>
                <a:schemeClr val="bg1"/>
              </a:buClr>
              <a:buFont typeface="Arial" panose="020B0604020202020204" pitchFamily="34" charset="0"/>
              <a:buChar char="•"/>
            </a:pPr>
            <a:r>
              <a:rPr lang="en-US" sz="1300" dirty="0">
                <a:solidFill>
                  <a:schemeClr val="bg1"/>
                </a:solidFill>
                <a:latin typeface="Calibri" panose="020F0502020204030204" pitchFamily="34" charset="0"/>
                <a:cs typeface="Calibri" panose="020F0502020204030204" pitchFamily="34" charset="0"/>
              </a:rPr>
              <a:t>NodeJS Application (Server side program)</a:t>
            </a:r>
          </a:p>
          <a:p>
            <a:pPr marL="285750" indent="-285750">
              <a:lnSpc>
                <a:spcPct val="150000"/>
              </a:lnSpc>
              <a:buClr>
                <a:schemeClr val="bg1"/>
              </a:buClr>
              <a:buFont typeface="Arial" panose="020B0604020202020204" pitchFamily="34" charset="0"/>
              <a:buChar char="•"/>
            </a:pPr>
            <a:r>
              <a:rPr lang="en-US" sz="1300" dirty="0">
                <a:solidFill>
                  <a:schemeClr val="bg1"/>
                </a:solidFill>
                <a:latin typeface="Calibri" panose="020F0502020204030204" pitchFamily="34" charset="0"/>
                <a:cs typeface="Calibri" panose="020F0502020204030204" pitchFamily="34" charset="0"/>
              </a:rPr>
              <a:t>Using Express framework.</a:t>
            </a:r>
          </a:p>
          <a:p>
            <a:pPr marL="285750" indent="-285750">
              <a:lnSpc>
                <a:spcPct val="150000"/>
              </a:lnSpc>
              <a:buClr>
                <a:schemeClr val="bg1"/>
              </a:buClr>
              <a:buFont typeface="Arial" panose="020B0604020202020204" pitchFamily="34" charset="0"/>
              <a:buChar char="•"/>
            </a:pPr>
            <a:r>
              <a:rPr lang="en-US" sz="1300" dirty="0">
                <a:solidFill>
                  <a:schemeClr val="bg1"/>
                </a:solidFill>
                <a:latin typeface="Calibri" panose="020F0502020204030204" pitchFamily="34" charset="0"/>
                <a:cs typeface="Calibri" panose="020F0502020204030204" pitchFamily="34" charset="0"/>
              </a:rPr>
              <a:t>MongoDB (database) to store  (optional)</a:t>
            </a:r>
          </a:p>
        </p:txBody>
      </p:sp>
      <p:pic>
        <p:nvPicPr>
          <p:cNvPr id="4" name="Picture 3" descr="Icon&#10;&#10;Description automatically generated">
            <a:extLst>
              <a:ext uri="{FF2B5EF4-FFF2-40B4-BE49-F238E27FC236}">
                <a16:creationId xmlns:a16="http://schemas.microsoft.com/office/drawing/2014/main" id="{419D027E-4C43-4886-8566-9C2AC5B7D1A3}"/>
              </a:ext>
            </a:extLst>
          </p:cNvPr>
          <p:cNvPicPr>
            <a:picLocks noChangeAspect="1"/>
          </p:cNvPicPr>
          <p:nvPr/>
        </p:nvPicPr>
        <p:blipFill>
          <a:blip r:embed="rId4"/>
          <a:stretch>
            <a:fillRect/>
          </a:stretch>
        </p:blipFill>
        <p:spPr>
          <a:xfrm>
            <a:off x="473367" y="2919951"/>
            <a:ext cx="1824054" cy="912027"/>
          </a:xfrm>
          <a:prstGeom prst="rect">
            <a:avLst/>
          </a:prstGeom>
        </p:spPr>
      </p:pic>
      <p:pic>
        <p:nvPicPr>
          <p:cNvPr id="8" name="Picture 7" descr="A picture containing logo&#10;&#10;Description automatically generated">
            <a:extLst>
              <a:ext uri="{FF2B5EF4-FFF2-40B4-BE49-F238E27FC236}">
                <a16:creationId xmlns:a16="http://schemas.microsoft.com/office/drawing/2014/main" id="{839D0E01-6324-4FFE-89FE-368D97EB9622}"/>
              </a:ext>
            </a:extLst>
          </p:cNvPr>
          <p:cNvPicPr>
            <a:picLocks noChangeAspect="1"/>
          </p:cNvPicPr>
          <p:nvPr/>
        </p:nvPicPr>
        <p:blipFill>
          <a:blip r:embed="rId5"/>
          <a:stretch>
            <a:fillRect/>
          </a:stretch>
        </p:blipFill>
        <p:spPr>
          <a:xfrm>
            <a:off x="2919659" y="3106134"/>
            <a:ext cx="2281735" cy="691881"/>
          </a:xfrm>
          <a:prstGeom prst="rect">
            <a:avLst/>
          </a:prstGeom>
        </p:spPr>
      </p:pic>
      <p:pic>
        <p:nvPicPr>
          <p:cNvPr id="10" name="Picture 9" descr="Logo&#10;&#10;Description automatically generated">
            <a:extLst>
              <a:ext uri="{FF2B5EF4-FFF2-40B4-BE49-F238E27FC236}">
                <a16:creationId xmlns:a16="http://schemas.microsoft.com/office/drawing/2014/main" id="{009BF4DA-A874-4634-BC1A-830ECAFDECC0}"/>
              </a:ext>
            </a:extLst>
          </p:cNvPr>
          <p:cNvPicPr>
            <a:picLocks noChangeAspect="1"/>
          </p:cNvPicPr>
          <p:nvPr/>
        </p:nvPicPr>
        <p:blipFill>
          <a:blip r:embed="rId6"/>
          <a:stretch>
            <a:fillRect/>
          </a:stretch>
        </p:blipFill>
        <p:spPr>
          <a:xfrm>
            <a:off x="5758540" y="2936142"/>
            <a:ext cx="3048870" cy="828195"/>
          </a:xfrm>
          <a:prstGeom prst="rect">
            <a:avLst/>
          </a:prstGeom>
        </p:spPr>
      </p:pic>
      <p:sp>
        <p:nvSpPr>
          <p:cNvPr id="12" name="TextBox 11">
            <a:extLst>
              <a:ext uri="{FF2B5EF4-FFF2-40B4-BE49-F238E27FC236}">
                <a16:creationId xmlns:a16="http://schemas.microsoft.com/office/drawing/2014/main" id="{1DD77BB2-B32A-4694-9C62-D6AD6E14566D}"/>
              </a:ext>
            </a:extLst>
          </p:cNvPr>
          <p:cNvSpPr txBox="1"/>
          <p:nvPr/>
        </p:nvSpPr>
        <p:spPr>
          <a:xfrm>
            <a:off x="4571999" y="1112203"/>
            <a:ext cx="3369825" cy="961545"/>
          </a:xfrm>
          <a:prstGeom prst="rect">
            <a:avLst/>
          </a:prstGeom>
          <a:noFill/>
        </p:spPr>
        <p:txBody>
          <a:bodyPr wrap="square" rtlCol="0">
            <a:spAutoFit/>
          </a:bodyPr>
          <a:lstStyle/>
          <a:p>
            <a:pPr>
              <a:lnSpc>
                <a:spcPct val="150000"/>
              </a:lnSpc>
              <a:buClr>
                <a:schemeClr val="bg1"/>
              </a:buClr>
            </a:pPr>
            <a:r>
              <a:rPr lang="en-US" sz="1300" b="1" dirty="0">
                <a:solidFill>
                  <a:schemeClr val="bg1"/>
                </a:solidFill>
                <a:latin typeface="Calibri" panose="020F0502020204030204" pitchFamily="34" charset="0"/>
                <a:cs typeface="Calibri" panose="020F0502020204030204" pitchFamily="34" charset="0"/>
              </a:rPr>
              <a:t>Pre-installations required:</a:t>
            </a:r>
          </a:p>
          <a:p>
            <a:pPr marL="285750" indent="-285750">
              <a:lnSpc>
                <a:spcPct val="150000"/>
              </a:lnSpc>
              <a:buClr>
                <a:schemeClr val="bg1"/>
              </a:buClr>
              <a:buFont typeface="Arial" panose="020B0604020202020204" pitchFamily="34" charset="0"/>
              <a:buChar char="•"/>
            </a:pPr>
            <a:r>
              <a:rPr lang="en-US" sz="1300" b="1" dirty="0">
                <a:solidFill>
                  <a:schemeClr val="bg1"/>
                </a:solidFill>
                <a:latin typeface="Calibri" panose="020F0502020204030204" pitchFamily="34" charset="0"/>
                <a:cs typeface="Calibri" panose="020F0502020204030204" pitchFamily="34" charset="0"/>
              </a:rPr>
              <a:t>Visual Studio Code (IDE)</a:t>
            </a:r>
          </a:p>
          <a:p>
            <a:pPr marL="285750" indent="-285750">
              <a:lnSpc>
                <a:spcPct val="150000"/>
              </a:lnSpc>
              <a:buClr>
                <a:schemeClr val="bg1"/>
              </a:buClr>
              <a:buFont typeface="Arial" panose="020B0604020202020204" pitchFamily="34" charset="0"/>
              <a:buChar char="•"/>
            </a:pPr>
            <a:r>
              <a:rPr lang="en-US" sz="1300" b="1" dirty="0">
                <a:solidFill>
                  <a:schemeClr val="bg1"/>
                </a:solidFill>
                <a:latin typeface="Calibri" panose="020F0502020204030204" pitchFamily="34" charset="0"/>
                <a:cs typeface="Calibri" panose="020F0502020204030204" pitchFamily="34" charset="0"/>
              </a:rPr>
              <a:t>Node JS</a:t>
            </a:r>
            <a:endParaRPr lang="en-US" sz="1300" dirty="0">
              <a:solidFill>
                <a:schemeClr val="bg1"/>
              </a:solidFill>
              <a:latin typeface="Calibri" panose="020F0502020204030204" pitchFamily="34" charset="0"/>
              <a:cs typeface="Calibri" panose="020F0502020204030204" pitchFamily="34" charset="0"/>
            </a:endParaRPr>
          </a:p>
        </p:txBody>
      </p:sp>
      <p:sp>
        <p:nvSpPr>
          <p:cNvPr id="13" name="Plus Sign 12">
            <a:extLst>
              <a:ext uri="{FF2B5EF4-FFF2-40B4-BE49-F238E27FC236}">
                <a16:creationId xmlns:a16="http://schemas.microsoft.com/office/drawing/2014/main" id="{1C239500-FCF8-441A-BA2A-A3E403F2C670}"/>
              </a:ext>
            </a:extLst>
          </p:cNvPr>
          <p:cNvSpPr/>
          <p:nvPr/>
        </p:nvSpPr>
        <p:spPr>
          <a:xfrm>
            <a:off x="2515149" y="3316798"/>
            <a:ext cx="338477" cy="33847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lus Sign 14">
            <a:extLst>
              <a:ext uri="{FF2B5EF4-FFF2-40B4-BE49-F238E27FC236}">
                <a16:creationId xmlns:a16="http://schemas.microsoft.com/office/drawing/2014/main" id="{CCCFB329-6F60-4371-B324-F73AD5FA5DD9}"/>
              </a:ext>
            </a:extLst>
          </p:cNvPr>
          <p:cNvSpPr/>
          <p:nvPr/>
        </p:nvSpPr>
        <p:spPr>
          <a:xfrm>
            <a:off x="5200451" y="3282837"/>
            <a:ext cx="338477" cy="33847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96113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7" name="TextBox 6">
            <a:extLst>
              <a:ext uri="{FF2B5EF4-FFF2-40B4-BE49-F238E27FC236}">
                <a16:creationId xmlns:a16="http://schemas.microsoft.com/office/drawing/2014/main" id="{2E6AA60B-863F-4417-84C1-B6F9CF5EA565}"/>
              </a:ext>
            </a:extLst>
          </p:cNvPr>
          <p:cNvSpPr txBox="1"/>
          <p:nvPr/>
        </p:nvSpPr>
        <p:spPr>
          <a:xfrm>
            <a:off x="1250102" y="427068"/>
            <a:ext cx="6643795" cy="461665"/>
          </a:xfrm>
          <a:prstGeom prst="rect">
            <a:avLst/>
          </a:prstGeom>
          <a:noFill/>
        </p:spPr>
        <p:txBody>
          <a:bodyPr wrap="square" rtlCol="0">
            <a:spAutoFit/>
          </a:bodyPr>
          <a:lstStyle/>
          <a:p>
            <a:pPr algn="ctr"/>
            <a:r>
              <a:rPr lang="en-US" sz="2400" dirty="0">
                <a:solidFill>
                  <a:schemeClr val="bg1"/>
                </a:solidFill>
                <a:latin typeface="Amasis MT Pro Medium" panose="02040604050005020304" pitchFamily="18" charset="0"/>
                <a:ea typeface="Adobe Gothic Std B" panose="020B0800000000000000" pitchFamily="34" charset="-128"/>
              </a:rPr>
              <a:t>Using Online Template for Overview</a:t>
            </a:r>
            <a:endParaRPr lang="en-IN" sz="2400" dirty="0">
              <a:solidFill>
                <a:schemeClr val="bg1"/>
              </a:solidFill>
              <a:latin typeface="Amasis MT Pro Medium" panose="02040604050005020304" pitchFamily="18" charset="0"/>
              <a:ea typeface="Adobe Gothic Std B" panose="020B0800000000000000" pitchFamily="34" charset="-128"/>
            </a:endParaRPr>
          </a:p>
        </p:txBody>
      </p:sp>
      <p:sp>
        <p:nvSpPr>
          <p:cNvPr id="9" name="TextBox 8">
            <a:extLst>
              <a:ext uri="{FF2B5EF4-FFF2-40B4-BE49-F238E27FC236}">
                <a16:creationId xmlns:a16="http://schemas.microsoft.com/office/drawing/2014/main" id="{D1E8D6A0-D245-4ED6-B433-4BAD22E8C8E7}"/>
              </a:ext>
            </a:extLst>
          </p:cNvPr>
          <p:cNvSpPr txBox="1"/>
          <p:nvPr/>
        </p:nvSpPr>
        <p:spPr>
          <a:xfrm>
            <a:off x="1407886" y="1904947"/>
            <a:ext cx="3288741" cy="589072"/>
          </a:xfrm>
          <a:prstGeom prst="rect">
            <a:avLst/>
          </a:prstGeom>
          <a:noFill/>
        </p:spPr>
        <p:txBody>
          <a:bodyPr wrap="square" rtlCol="0">
            <a:spAutoFit/>
          </a:bodyPr>
          <a:lstStyle/>
          <a:p>
            <a:pPr>
              <a:lnSpc>
                <a:spcPct val="150000"/>
              </a:lnSpc>
              <a:buClr>
                <a:schemeClr val="bg1"/>
              </a:buClr>
            </a:pPr>
            <a:r>
              <a:rPr lang="en-US" sz="2400" dirty="0">
                <a:solidFill>
                  <a:schemeClr val="accent6">
                    <a:lumMod val="40000"/>
                    <a:lumOff val="60000"/>
                  </a:schemeClr>
                </a:solidFill>
                <a:latin typeface="Calibri" panose="020F0502020204030204" pitchFamily="34" charset="0"/>
                <a:cs typeface="Calibri" panose="020F0502020204030204" pitchFamily="34" charset="0"/>
              </a:rPr>
              <a:t>https://codesandbox.io/</a:t>
            </a:r>
          </a:p>
        </p:txBody>
      </p:sp>
      <p:pic>
        <p:nvPicPr>
          <p:cNvPr id="6" name="Picture 5" descr="Qr code&#10;&#10;Description automatically generated">
            <a:extLst>
              <a:ext uri="{FF2B5EF4-FFF2-40B4-BE49-F238E27FC236}">
                <a16:creationId xmlns:a16="http://schemas.microsoft.com/office/drawing/2014/main" id="{1F96670B-22EE-4B77-ACFA-58E75F9DCEE9}"/>
              </a:ext>
            </a:extLst>
          </p:cNvPr>
          <p:cNvPicPr>
            <a:picLocks noChangeAspect="1"/>
          </p:cNvPicPr>
          <p:nvPr/>
        </p:nvPicPr>
        <p:blipFill>
          <a:blip r:embed="rId4"/>
          <a:stretch>
            <a:fillRect/>
          </a:stretch>
        </p:blipFill>
        <p:spPr>
          <a:xfrm>
            <a:off x="5125112" y="1315806"/>
            <a:ext cx="1958801" cy="1958801"/>
          </a:xfrm>
          <a:prstGeom prst="rect">
            <a:avLst/>
          </a:prstGeom>
        </p:spPr>
      </p:pic>
      <p:sp>
        <p:nvSpPr>
          <p:cNvPr id="12" name="TextBox 11">
            <a:extLst>
              <a:ext uri="{FF2B5EF4-FFF2-40B4-BE49-F238E27FC236}">
                <a16:creationId xmlns:a16="http://schemas.microsoft.com/office/drawing/2014/main" id="{2B89DDD6-6E9A-4BD1-B354-DF63F0321123}"/>
              </a:ext>
            </a:extLst>
          </p:cNvPr>
          <p:cNvSpPr txBox="1"/>
          <p:nvPr/>
        </p:nvSpPr>
        <p:spPr>
          <a:xfrm>
            <a:off x="865473" y="3477051"/>
            <a:ext cx="7545555" cy="423449"/>
          </a:xfrm>
          <a:prstGeom prst="rect">
            <a:avLst/>
          </a:prstGeom>
          <a:noFill/>
        </p:spPr>
        <p:txBody>
          <a:bodyPr wrap="square" rtlCol="0">
            <a:spAutoFit/>
          </a:bodyPr>
          <a:lstStyle/>
          <a:p>
            <a:pPr>
              <a:lnSpc>
                <a:spcPct val="150000"/>
              </a:lnSpc>
              <a:buClr>
                <a:schemeClr val="bg1"/>
              </a:buClr>
            </a:pPr>
            <a:r>
              <a:rPr lang="en-US" sz="1600" dirty="0">
                <a:solidFill>
                  <a:schemeClr val="bg1"/>
                </a:solidFill>
                <a:latin typeface="Calibri" panose="020F0502020204030204" pitchFamily="34" charset="0"/>
                <a:cs typeface="Calibri" panose="020F0502020204030204" pitchFamily="34" charset="0"/>
              </a:rPr>
              <a:t>Create Sandbox &gt; Explore </a:t>
            </a:r>
            <a:r>
              <a:rPr lang="en-US" sz="1600" dirty="0">
                <a:solidFill>
                  <a:schemeClr val="accent6">
                    <a:lumMod val="40000"/>
                    <a:lumOff val="60000"/>
                  </a:schemeClr>
                </a:solidFill>
                <a:latin typeface="Calibri" panose="020F0502020204030204" pitchFamily="34" charset="0"/>
                <a:cs typeface="Calibri" panose="020F0502020204030204" pitchFamily="34" charset="0"/>
              </a:rPr>
              <a:t>Templates</a:t>
            </a:r>
            <a:r>
              <a:rPr lang="en-US" sz="1600" dirty="0">
                <a:solidFill>
                  <a:schemeClr val="bg1"/>
                </a:solidFill>
                <a:latin typeface="Calibri" panose="020F0502020204030204" pitchFamily="34" charset="0"/>
                <a:cs typeface="Calibri" panose="020F0502020204030204" pitchFamily="34" charset="0"/>
              </a:rPr>
              <a:t> &gt; Search and select ‘</a:t>
            </a:r>
            <a:r>
              <a:rPr lang="en-US" sz="1600" dirty="0">
                <a:solidFill>
                  <a:schemeClr val="accent6">
                    <a:lumMod val="40000"/>
                    <a:lumOff val="60000"/>
                  </a:schemeClr>
                </a:solidFill>
                <a:latin typeface="Calibri" panose="020F0502020204030204" pitchFamily="34" charset="0"/>
                <a:cs typeface="Calibri" panose="020F0502020204030204" pitchFamily="34" charset="0"/>
              </a:rPr>
              <a:t>node-express-server-rest-</a:t>
            </a:r>
            <a:r>
              <a:rPr lang="en-US" sz="1600" dirty="0" err="1">
                <a:solidFill>
                  <a:schemeClr val="accent6">
                    <a:lumMod val="40000"/>
                    <a:lumOff val="60000"/>
                  </a:schemeClr>
                </a:solidFill>
                <a:latin typeface="Calibri" panose="020F0502020204030204" pitchFamily="34" charset="0"/>
                <a:cs typeface="Calibri" panose="020F0502020204030204" pitchFamily="34" charset="0"/>
              </a:rPr>
              <a:t>api</a:t>
            </a:r>
            <a:r>
              <a:rPr lang="en-US" sz="1600" dirty="0">
                <a:solidFill>
                  <a:schemeClr val="bg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574547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7" name="TextBox 6">
            <a:extLst>
              <a:ext uri="{FF2B5EF4-FFF2-40B4-BE49-F238E27FC236}">
                <a16:creationId xmlns:a16="http://schemas.microsoft.com/office/drawing/2014/main" id="{2E6AA60B-863F-4417-84C1-B6F9CF5EA565}"/>
              </a:ext>
            </a:extLst>
          </p:cNvPr>
          <p:cNvSpPr txBox="1"/>
          <p:nvPr/>
        </p:nvSpPr>
        <p:spPr>
          <a:xfrm>
            <a:off x="1250102" y="427068"/>
            <a:ext cx="6643795" cy="461665"/>
          </a:xfrm>
          <a:prstGeom prst="rect">
            <a:avLst/>
          </a:prstGeom>
          <a:noFill/>
        </p:spPr>
        <p:txBody>
          <a:bodyPr wrap="square" rtlCol="0">
            <a:spAutoFit/>
          </a:bodyPr>
          <a:lstStyle/>
          <a:p>
            <a:pPr algn="ctr"/>
            <a:r>
              <a:rPr lang="en-US" sz="2400" dirty="0">
                <a:solidFill>
                  <a:schemeClr val="bg1"/>
                </a:solidFill>
                <a:latin typeface="Amasis MT Pro Medium" panose="02040604050005020304" pitchFamily="18" charset="0"/>
                <a:ea typeface="Adobe Gothic Std B" panose="020B0800000000000000" pitchFamily="34" charset="-128"/>
              </a:rPr>
              <a:t>ESP32 REST Server with DB</a:t>
            </a:r>
            <a:endParaRPr lang="en-IN" sz="2400" dirty="0">
              <a:solidFill>
                <a:schemeClr val="bg1"/>
              </a:solidFill>
              <a:latin typeface="Amasis MT Pro Medium" panose="02040604050005020304" pitchFamily="18" charset="0"/>
              <a:ea typeface="Adobe Gothic Std B" panose="020B0800000000000000" pitchFamily="34" charset="-128"/>
            </a:endParaRPr>
          </a:p>
        </p:txBody>
      </p:sp>
      <p:sp>
        <p:nvSpPr>
          <p:cNvPr id="9" name="TextBox 8">
            <a:extLst>
              <a:ext uri="{FF2B5EF4-FFF2-40B4-BE49-F238E27FC236}">
                <a16:creationId xmlns:a16="http://schemas.microsoft.com/office/drawing/2014/main" id="{D1E8D6A0-D245-4ED6-B433-4BAD22E8C8E7}"/>
              </a:ext>
            </a:extLst>
          </p:cNvPr>
          <p:cNvSpPr txBox="1"/>
          <p:nvPr/>
        </p:nvSpPr>
        <p:spPr>
          <a:xfrm>
            <a:off x="1981199" y="3897623"/>
            <a:ext cx="5912698" cy="589072"/>
          </a:xfrm>
          <a:prstGeom prst="rect">
            <a:avLst/>
          </a:prstGeom>
          <a:noFill/>
        </p:spPr>
        <p:txBody>
          <a:bodyPr wrap="square" rtlCol="0">
            <a:spAutoFit/>
          </a:bodyPr>
          <a:lstStyle/>
          <a:p>
            <a:pPr>
              <a:lnSpc>
                <a:spcPct val="150000"/>
              </a:lnSpc>
              <a:buClr>
                <a:schemeClr val="bg1"/>
              </a:buClr>
            </a:pPr>
            <a:r>
              <a:rPr lang="en-US" sz="2400" dirty="0">
                <a:solidFill>
                  <a:schemeClr val="accent6">
                    <a:lumMod val="40000"/>
                    <a:lumOff val="60000"/>
                  </a:schemeClr>
                </a:solidFill>
                <a:latin typeface="Calibri" panose="020F0502020204030204" pitchFamily="34" charset="0"/>
                <a:cs typeface="Calibri" panose="020F0502020204030204" pitchFamily="34" charset="0"/>
              </a:rPr>
              <a:t>https://esp32-rest-server.herokuapp.com/</a:t>
            </a:r>
          </a:p>
        </p:txBody>
      </p:sp>
      <p:pic>
        <p:nvPicPr>
          <p:cNvPr id="6" name="Picture 5">
            <a:extLst>
              <a:ext uri="{FF2B5EF4-FFF2-40B4-BE49-F238E27FC236}">
                <a16:creationId xmlns:a16="http://schemas.microsoft.com/office/drawing/2014/main" id="{1F96670B-22EE-4B77-ACFA-58E75F9DCEE9}"/>
              </a:ext>
            </a:extLst>
          </p:cNvPr>
          <p:cNvPicPr>
            <a:picLocks noChangeAspect="1"/>
          </p:cNvPicPr>
          <p:nvPr/>
        </p:nvPicPr>
        <p:blipFill>
          <a:blip r:embed="rId4"/>
          <a:srcRect/>
          <a:stretch/>
        </p:blipFill>
        <p:spPr>
          <a:xfrm>
            <a:off x="3382612" y="1203791"/>
            <a:ext cx="2378774" cy="2378774"/>
          </a:xfrm>
          <a:prstGeom prst="rect">
            <a:avLst/>
          </a:prstGeom>
        </p:spPr>
      </p:pic>
    </p:spTree>
    <p:extLst>
      <p:ext uri="{BB962C8B-B14F-4D97-AF65-F5344CB8AC3E}">
        <p14:creationId xmlns:p14="http://schemas.microsoft.com/office/powerpoint/2010/main" val="146217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635EE231-F7E0-49A9-80FE-2CA456D0F724}"/>
              </a:ext>
            </a:extLst>
          </p:cNvPr>
          <p:cNvSpPr txBox="1"/>
          <p:nvPr/>
        </p:nvSpPr>
        <p:spPr>
          <a:xfrm>
            <a:off x="1250102" y="427068"/>
            <a:ext cx="6643795" cy="461665"/>
          </a:xfrm>
          <a:prstGeom prst="rect">
            <a:avLst/>
          </a:prstGeom>
          <a:noFill/>
        </p:spPr>
        <p:txBody>
          <a:bodyPr wrap="square" rtlCol="0">
            <a:spAutoFit/>
          </a:bodyPr>
          <a:lstStyle/>
          <a:p>
            <a:pPr algn="ctr"/>
            <a:r>
              <a:rPr lang="en-US" sz="2400" dirty="0">
                <a:solidFill>
                  <a:schemeClr val="bg1"/>
                </a:solidFill>
                <a:latin typeface="Amasis MT Pro Medium" panose="02040604050005020304" pitchFamily="18" charset="0"/>
                <a:ea typeface="Adobe Gothic Std B" panose="020B0800000000000000" pitchFamily="34" charset="-128"/>
              </a:rPr>
              <a:t>APIs with Python</a:t>
            </a:r>
            <a:endParaRPr lang="en-IN" sz="2400" dirty="0">
              <a:solidFill>
                <a:schemeClr val="bg1"/>
              </a:solidFill>
              <a:latin typeface="Amasis MT Pro Medium" panose="02040604050005020304" pitchFamily="18" charset="0"/>
              <a:ea typeface="Adobe Gothic Std B" panose="020B0800000000000000" pitchFamily="34" charset="-128"/>
            </a:endParaRPr>
          </a:p>
        </p:txBody>
      </p:sp>
      <p:sp>
        <p:nvSpPr>
          <p:cNvPr id="4" name="TextBox 3">
            <a:extLst>
              <a:ext uri="{FF2B5EF4-FFF2-40B4-BE49-F238E27FC236}">
                <a16:creationId xmlns:a16="http://schemas.microsoft.com/office/drawing/2014/main" id="{EF736C7A-F1C5-4B1D-A053-0BEC1A3D7098}"/>
              </a:ext>
            </a:extLst>
          </p:cNvPr>
          <p:cNvSpPr txBox="1"/>
          <p:nvPr/>
        </p:nvSpPr>
        <p:spPr>
          <a:xfrm>
            <a:off x="875603" y="1104946"/>
            <a:ext cx="7375768" cy="792781"/>
          </a:xfrm>
          <a:prstGeom prst="rect">
            <a:avLst/>
          </a:prstGeom>
          <a:noFill/>
        </p:spPr>
        <p:txBody>
          <a:bodyPr wrap="square" rtlCol="0">
            <a:spAutoFit/>
          </a:bodyPr>
          <a:lstStyle/>
          <a:p>
            <a:pPr>
              <a:lnSpc>
                <a:spcPct val="150000"/>
              </a:lnSpc>
              <a:buClr>
                <a:schemeClr val="bg1"/>
              </a:buClr>
            </a:pPr>
            <a:r>
              <a:rPr lang="en-US" sz="1600" b="1" dirty="0">
                <a:solidFill>
                  <a:schemeClr val="bg1"/>
                </a:solidFill>
                <a:latin typeface="Calibri" panose="020F0502020204030204" pitchFamily="34" charset="0"/>
                <a:cs typeface="Calibri" panose="020F0502020204030204" pitchFamily="34" charset="0"/>
              </a:rPr>
              <a:t>Like an ESP32, we can Write a Program on Python as well, to send or receive HTTP request to/from any Web Service.</a:t>
            </a:r>
            <a:endParaRPr lang="en-US" sz="1600" dirty="0">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EF49992-1A3D-4C9C-8225-1A80A368C150}"/>
              </a:ext>
            </a:extLst>
          </p:cNvPr>
          <p:cNvSpPr txBox="1"/>
          <p:nvPr/>
        </p:nvSpPr>
        <p:spPr>
          <a:xfrm>
            <a:off x="875603" y="1993684"/>
            <a:ext cx="7018294" cy="1021883"/>
          </a:xfrm>
          <a:prstGeom prst="rect">
            <a:avLst/>
          </a:prstGeom>
          <a:noFill/>
        </p:spPr>
        <p:txBody>
          <a:bodyPr wrap="square">
            <a:spAutoFit/>
          </a:bodyPr>
          <a:lstStyle/>
          <a:p>
            <a:pPr marL="285750" indent="-285750">
              <a:lnSpc>
                <a:spcPct val="150000"/>
              </a:lnSpc>
              <a:buClr>
                <a:schemeClr val="bg1"/>
              </a:buClr>
              <a:buFont typeface="Arial" panose="020B0604020202020204" pitchFamily="34" charset="0"/>
              <a:buChar char="•"/>
            </a:pPr>
            <a:r>
              <a:rPr lang="en-US" sz="1400" dirty="0">
                <a:solidFill>
                  <a:schemeClr val="bg1"/>
                </a:solidFill>
              </a:rPr>
              <a:t>Install </a:t>
            </a:r>
            <a:r>
              <a:rPr lang="en-US" sz="1400" dirty="0">
                <a:solidFill>
                  <a:schemeClr val="accent6">
                    <a:lumMod val="40000"/>
                    <a:lumOff val="60000"/>
                  </a:schemeClr>
                </a:solidFill>
              </a:rPr>
              <a:t>requests</a:t>
            </a:r>
            <a:r>
              <a:rPr lang="en-US" sz="1400" dirty="0">
                <a:solidFill>
                  <a:schemeClr val="bg1"/>
                </a:solidFill>
              </a:rPr>
              <a:t> library, using ‘</a:t>
            </a:r>
            <a:r>
              <a:rPr lang="en-US" sz="1400" dirty="0">
                <a:solidFill>
                  <a:schemeClr val="accent6">
                    <a:lumMod val="40000"/>
                    <a:lumOff val="60000"/>
                  </a:schemeClr>
                </a:solidFill>
              </a:rPr>
              <a:t>pip install requests</a:t>
            </a:r>
            <a:r>
              <a:rPr lang="en-US" sz="1400" dirty="0">
                <a:solidFill>
                  <a:schemeClr val="bg1"/>
                </a:solidFill>
              </a:rPr>
              <a:t>’</a:t>
            </a:r>
            <a:endParaRPr lang="en-US" dirty="0">
              <a:solidFill>
                <a:schemeClr val="bg1"/>
              </a:solidFill>
            </a:endParaRPr>
          </a:p>
          <a:p>
            <a:pPr marL="285750" indent="-285750">
              <a:lnSpc>
                <a:spcPct val="150000"/>
              </a:lnSpc>
              <a:buClr>
                <a:schemeClr val="bg1"/>
              </a:buClr>
              <a:buFont typeface="Arial" panose="020B0604020202020204" pitchFamily="34" charset="0"/>
              <a:buChar char="•"/>
            </a:pPr>
            <a:r>
              <a:rPr lang="en-US" sz="1400" dirty="0">
                <a:solidFill>
                  <a:schemeClr val="bg1"/>
                </a:solidFill>
              </a:rPr>
              <a:t>Sample Code – </a:t>
            </a:r>
          </a:p>
          <a:p>
            <a:pPr indent="268288">
              <a:lnSpc>
                <a:spcPct val="150000"/>
              </a:lnSpc>
              <a:buClr>
                <a:schemeClr val="bg1"/>
              </a:buClr>
            </a:pPr>
            <a:endParaRPr lang="en-IN" dirty="0">
              <a:solidFill>
                <a:schemeClr val="bg1"/>
              </a:solidFill>
            </a:endParaRPr>
          </a:p>
        </p:txBody>
      </p:sp>
      <p:pic>
        <p:nvPicPr>
          <p:cNvPr id="13" name="Picture 12">
            <a:extLst>
              <a:ext uri="{FF2B5EF4-FFF2-40B4-BE49-F238E27FC236}">
                <a16:creationId xmlns:a16="http://schemas.microsoft.com/office/drawing/2014/main" id="{01E18564-CA9D-419D-874C-ABCE448CE24E}"/>
              </a:ext>
            </a:extLst>
          </p:cNvPr>
          <p:cNvPicPr>
            <a:picLocks noChangeAspect="1"/>
          </p:cNvPicPr>
          <p:nvPr/>
        </p:nvPicPr>
        <p:blipFill rotWithShape="1">
          <a:blip r:embed="rId4"/>
          <a:srcRect l="22778" t="9814" r="53877" b="78504"/>
          <a:stretch/>
        </p:blipFill>
        <p:spPr>
          <a:xfrm>
            <a:off x="1250101" y="2772229"/>
            <a:ext cx="5027327" cy="1415142"/>
          </a:xfrm>
          <a:prstGeom prst="rect">
            <a:avLst/>
          </a:prstGeom>
        </p:spPr>
      </p:pic>
    </p:spTree>
    <p:extLst>
      <p:ext uri="{BB962C8B-B14F-4D97-AF65-F5344CB8AC3E}">
        <p14:creationId xmlns:p14="http://schemas.microsoft.com/office/powerpoint/2010/main" val="1105119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635EE231-F7E0-49A9-80FE-2CA456D0F724}"/>
              </a:ext>
            </a:extLst>
          </p:cNvPr>
          <p:cNvSpPr txBox="1"/>
          <p:nvPr/>
        </p:nvSpPr>
        <p:spPr>
          <a:xfrm>
            <a:off x="1250102" y="427068"/>
            <a:ext cx="6643795" cy="461665"/>
          </a:xfrm>
          <a:prstGeom prst="rect">
            <a:avLst/>
          </a:prstGeom>
          <a:noFill/>
        </p:spPr>
        <p:txBody>
          <a:bodyPr wrap="square" rtlCol="0">
            <a:spAutoFit/>
          </a:bodyPr>
          <a:lstStyle/>
          <a:p>
            <a:pPr algn="ctr"/>
            <a:r>
              <a:rPr lang="en-US" sz="2400" dirty="0">
                <a:solidFill>
                  <a:schemeClr val="bg1"/>
                </a:solidFill>
                <a:latin typeface="Amasis MT Pro Medium" panose="02040604050005020304" pitchFamily="18" charset="0"/>
                <a:ea typeface="Adobe Gothic Std B" panose="020B0800000000000000" pitchFamily="34" charset="-128"/>
              </a:rPr>
              <a:t>APIs with Python</a:t>
            </a:r>
            <a:endParaRPr lang="en-IN" sz="2400" dirty="0">
              <a:solidFill>
                <a:schemeClr val="bg1"/>
              </a:solidFill>
              <a:latin typeface="Amasis MT Pro Medium" panose="02040604050005020304" pitchFamily="18" charset="0"/>
              <a:ea typeface="Adobe Gothic Std B" panose="020B0800000000000000" pitchFamily="34" charset="-128"/>
            </a:endParaRPr>
          </a:p>
        </p:txBody>
      </p:sp>
      <p:sp>
        <p:nvSpPr>
          <p:cNvPr id="6" name="TextBox 5">
            <a:extLst>
              <a:ext uri="{FF2B5EF4-FFF2-40B4-BE49-F238E27FC236}">
                <a16:creationId xmlns:a16="http://schemas.microsoft.com/office/drawing/2014/main" id="{8EF49992-1A3D-4C9C-8225-1A80A368C150}"/>
              </a:ext>
            </a:extLst>
          </p:cNvPr>
          <p:cNvSpPr txBox="1"/>
          <p:nvPr/>
        </p:nvSpPr>
        <p:spPr>
          <a:xfrm>
            <a:off x="875603" y="1209912"/>
            <a:ext cx="7018294" cy="1021883"/>
          </a:xfrm>
          <a:prstGeom prst="rect">
            <a:avLst/>
          </a:prstGeom>
          <a:noFill/>
        </p:spPr>
        <p:txBody>
          <a:bodyPr wrap="square">
            <a:spAutoFit/>
          </a:bodyPr>
          <a:lstStyle/>
          <a:p>
            <a:pPr marL="285750" indent="-285750">
              <a:lnSpc>
                <a:spcPct val="150000"/>
              </a:lnSpc>
              <a:buClr>
                <a:schemeClr val="bg1"/>
              </a:buClr>
              <a:buFont typeface="Arial" panose="020B0604020202020204" pitchFamily="34" charset="0"/>
              <a:buChar char="•"/>
            </a:pPr>
            <a:r>
              <a:rPr lang="en-US" sz="1400" dirty="0">
                <a:solidFill>
                  <a:schemeClr val="bg1"/>
                </a:solidFill>
              </a:rPr>
              <a:t>Install </a:t>
            </a:r>
            <a:r>
              <a:rPr lang="en-US" dirty="0">
                <a:solidFill>
                  <a:schemeClr val="accent6">
                    <a:lumMod val="40000"/>
                    <a:lumOff val="60000"/>
                  </a:schemeClr>
                </a:solidFill>
              </a:rPr>
              <a:t>json</a:t>
            </a:r>
            <a:r>
              <a:rPr lang="en-US" sz="1400" dirty="0">
                <a:solidFill>
                  <a:schemeClr val="bg1"/>
                </a:solidFill>
              </a:rPr>
              <a:t> library, using ‘</a:t>
            </a:r>
            <a:r>
              <a:rPr lang="en-US" sz="1400" dirty="0">
                <a:solidFill>
                  <a:schemeClr val="accent6">
                    <a:lumMod val="40000"/>
                    <a:lumOff val="60000"/>
                  </a:schemeClr>
                </a:solidFill>
              </a:rPr>
              <a:t>pip install json</a:t>
            </a:r>
            <a:r>
              <a:rPr lang="en-US" sz="1400" dirty="0">
                <a:solidFill>
                  <a:schemeClr val="bg1"/>
                </a:solidFill>
              </a:rPr>
              <a:t>’</a:t>
            </a:r>
            <a:endParaRPr lang="en-US" dirty="0">
              <a:solidFill>
                <a:schemeClr val="bg1"/>
              </a:solidFill>
            </a:endParaRPr>
          </a:p>
          <a:p>
            <a:pPr marL="285750" indent="-285750">
              <a:lnSpc>
                <a:spcPct val="150000"/>
              </a:lnSpc>
              <a:buClr>
                <a:schemeClr val="bg1"/>
              </a:buClr>
              <a:buFont typeface="Arial" panose="020B0604020202020204" pitchFamily="34" charset="0"/>
              <a:buChar char="•"/>
            </a:pPr>
            <a:r>
              <a:rPr lang="en-US" sz="1400" dirty="0">
                <a:solidFill>
                  <a:schemeClr val="bg1"/>
                </a:solidFill>
              </a:rPr>
              <a:t>Sample Code – </a:t>
            </a:r>
          </a:p>
          <a:p>
            <a:pPr indent="268288">
              <a:lnSpc>
                <a:spcPct val="150000"/>
              </a:lnSpc>
              <a:buClr>
                <a:schemeClr val="bg1"/>
              </a:buClr>
            </a:pPr>
            <a:endParaRPr lang="en-IN" dirty="0">
              <a:solidFill>
                <a:schemeClr val="bg1"/>
              </a:solidFill>
            </a:endParaRPr>
          </a:p>
        </p:txBody>
      </p:sp>
      <p:pic>
        <p:nvPicPr>
          <p:cNvPr id="5" name="Picture 4">
            <a:extLst>
              <a:ext uri="{FF2B5EF4-FFF2-40B4-BE49-F238E27FC236}">
                <a16:creationId xmlns:a16="http://schemas.microsoft.com/office/drawing/2014/main" id="{16CF0517-E224-4809-868B-304477F60514}"/>
              </a:ext>
            </a:extLst>
          </p:cNvPr>
          <p:cNvPicPr>
            <a:picLocks noChangeAspect="1"/>
          </p:cNvPicPr>
          <p:nvPr/>
        </p:nvPicPr>
        <p:blipFill rotWithShape="1">
          <a:blip r:embed="rId4"/>
          <a:srcRect l="22539" t="10158" r="37540" b="60494"/>
          <a:stretch/>
        </p:blipFill>
        <p:spPr>
          <a:xfrm>
            <a:off x="1250102" y="2040345"/>
            <a:ext cx="6471498" cy="2676087"/>
          </a:xfrm>
          <a:prstGeom prst="rect">
            <a:avLst/>
          </a:prstGeom>
        </p:spPr>
      </p:pic>
    </p:spTree>
    <p:extLst>
      <p:ext uri="{BB962C8B-B14F-4D97-AF65-F5344CB8AC3E}">
        <p14:creationId xmlns:p14="http://schemas.microsoft.com/office/powerpoint/2010/main" val="794063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635EE231-F7E0-49A9-80FE-2CA456D0F724}"/>
              </a:ext>
            </a:extLst>
          </p:cNvPr>
          <p:cNvSpPr txBox="1"/>
          <p:nvPr/>
        </p:nvSpPr>
        <p:spPr>
          <a:xfrm>
            <a:off x="1250102" y="427068"/>
            <a:ext cx="6643795" cy="461665"/>
          </a:xfrm>
          <a:prstGeom prst="rect">
            <a:avLst/>
          </a:prstGeom>
          <a:noFill/>
        </p:spPr>
        <p:txBody>
          <a:bodyPr wrap="square" rtlCol="0">
            <a:spAutoFit/>
          </a:bodyPr>
          <a:lstStyle/>
          <a:p>
            <a:pPr algn="ctr"/>
            <a:r>
              <a:rPr lang="en-US" sz="2400" dirty="0">
                <a:solidFill>
                  <a:schemeClr val="bg1"/>
                </a:solidFill>
                <a:latin typeface="Amasis MT Pro Medium" panose="02040604050005020304" pitchFamily="18" charset="0"/>
                <a:ea typeface="Adobe Gothic Std B" panose="020B0800000000000000" pitchFamily="34" charset="-128"/>
              </a:rPr>
              <a:t>APIs with Python (GitHub Link)</a:t>
            </a:r>
            <a:endParaRPr lang="en-IN" sz="2400" dirty="0">
              <a:solidFill>
                <a:schemeClr val="bg1"/>
              </a:solidFill>
              <a:latin typeface="Amasis MT Pro Medium" panose="02040604050005020304" pitchFamily="18" charset="0"/>
              <a:ea typeface="Adobe Gothic Std B" panose="020B0800000000000000" pitchFamily="34" charset="-128"/>
            </a:endParaRPr>
          </a:p>
        </p:txBody>
      </p:sp>
      <p:pic>
        <p:nvPicPr>
          <p:cNvPr id="4" name="Picture 3" descr="Qr code&#10;&#10;Description automatically generated">
            <a:extLst>
              <a:ext uri="{FF2B5EF4-FFF2-40B4-BE49-F238E27FC236}">
                <a16:creationId xmlns:a16="http://schemas.microsoft.com/office/drawing/2014/main" id="{997E2A9D-6022-4DA7-B511-864D952F0B36}"/>
              </a:ext>
            </a:extLst>
          </p:cNvPr>
          <p:cNvPicPr>
            <a:picLocks noChangeAspect="1"/>
          </p:cNvPicPr>
          <p:nvPr/>
        </p:nvPicPr>
        <p:blipFill>
          <a:blip r:embed="rId4"/>
          <a:stretch>
            <a:fillRect/>
          </a:stretch>
        </p:blipFill>
        <p:spPr>
          <a:xfrm>
            <a:off x="1681844" y="1486684"/>
            <a:ext cx="2469243" cy="2469243"/>
          </a:xfrm>
          <a:prstGeom prst="rect">
            <a:avLst/>
          </a:prstGeom>
        </p:spPr>
      </p:pic>
      <p:sp>
        <p:nvSpPr>
          <p:cNvPr id="8" name="TextBox 7">
            <a:extLst>
              <a:ext uri="{FF2B5EF4-FFF2-40B4-BE49-F238E27FC236}">
                <a16:creationId xmlns:a16="http://schemas.microsoft.com/office/drawing/2014/main" id="{F70D679B-95BB-458B-B36C-7AD9EAF36B31}"/>
              </a:ext>
            </a:extLst>
          </p:cNvPr>
          <p:cNvSpPr txBox="1"/>
          <p:nvPr/>
        </p:nvSpPr>
        <p:spPr>
          <a:xfrm>
            <a:off x="4992914" y="2090769"/>
            <a:ext cx="3171371" cy="754694"/>
          </a:xfrm>
          <a:prstGeom prst="rect">
            <a:avLst/>
          </a:prstGeom>
          <a:noFill/>
        </p:spPr>
        <p:txBody>
          <a:bodyPr wrap="square" rtlCol="0">
            <a:spAutoFit/>
          </a:bodyPr>
          <a:lstStyle/>
          <a:p>
            <a:pPr>
              <a:lnSpc>
                <a:spcPct val="150000"/>
              </a:lnSpc>
              <a:buClr>
                <a:schemeClr val="bg1"/>
              </a:buClr>
            </a:pPr>
            <a:r>
              <a:rPr lang="en-US" sz="3200" dirty="0">
                <a:solidFill>
                  <a:schemeClr val="accent6">
                    <a:lumMod val="40000"/>
                    <a:lumOff val="60000"/>
                  </a:schemeClr>
                </a:solidFill>
                <a:latin typeface="Calibri" panose="020F0502020204030204" pitchFamily="34" charset="0"/>
                <a:cs typeface="Calibri" panose="020F0502020204030204" pitchFamily="34" charset="0"/>
              </a:rPr>
              <a:t>shorturl.at/nvF01</a:t>
            </a:r>
          </a:p>
        </p:txBody>
      </p:sp>
    </p:spTree>
    <p:extLst>
      <p:ext uri="{BB962C8B-B14F-4D97-AF65-F5344CB8AC3E}">
        <p14:creationId xmlns:p14="http://schemas.microsoft.com/office/powerpoint/2010/main" val="1773509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D8DA8A2B-98D1-4BEC-8F6E-637A29FE70DE}"/>
              </a:ext>
            </a:extLst>
          </p:cNvPr>
          <p:cNvSpPr txBox="1"/>
          <p:nvPr/>
        </p:nvSpPr>
        <p:spPr>
          <a:xfrm>
            <a:off x="1791733" y="255369"/>
            <a:ext cx="5429902" cy="707886"/>
          </a:xfrm>
          <a:prstGeom prst="rect">
            <a:avLst/>
          </a:prstGeom>
          <a:noFill/>
        </p:spPr>
        <p:txBody>
          <a:bodyPr wrap="square" rtlCol="0">
            <a:spAutoFit/>
          </a:bodyPr>
          <a:lstStyle/>
          <a:p>
            <a:pPr algn="ctr"/>
            <a:r>
              <a:rPr lang="en-US" sz="4000" dirty="0">
                <a:solidFill>
                  <a:schemeClr val="bg1"/>
                </a:solidFill>
                <a:latin typeface="Amasis MT Pro Medium" panose="020B0604020202020204" pitchFamily="18" charset="0"/>
              </a:rPr>
              <a:t>TASK - 3</a:t>
            </a:r>
            <a:endParaRPr lang="en-IN" sz="40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E974958F-2FE5-4BDB-8C8B-B68CC9553E96}"/>
              </a:ext>
            </a:extLst>
          </p:cNvPr>
          <p:cNvSpPr txBox="1"/>
          <p:nvPr/>
        </p:nvSpPr>
        <p:spPr>
          <a:xfrm>
            <a:off x="4506684" y="1334736"/>
            <a:ext cx="4093029" cy="3382144"/>
          </a:xfrm>
          <a:prstGeom prst="rect">
            <a:avLst/>
          </a:prstGeom>
          <a:noFill/>
        </p:spPr>
        <p:txBody>
          <a:bodyPr wrap="square" rtlCol="0">
            <a:spAutoFit/>
          </a:bodyPr>
          <a:lstStyle/>
          <a:p>
            <a:pPr>
              <a:lnSpc>
                <a:spcPct val="150000"/>
              </a:lnSpc>
              <a:buClr>
                <a:schemeClr val="bg1"/>
              </a:buClr>
            </a:pPr>
            <a:r>
              <a:rPr lang="en-IN" sz="1200" dirty="0">
                <a:solidFill>
                  <a:schemeClr val="bg1"/>
                </a:solidFill>
              </a:rPr>
              <a:t>Use </a:t>
            </a:r>
            <a:r>
              <a:rPr lang="en-IN" sz="1200" dirty="0">
                <a:solidFill>
                  <a:schemeClr val="accent6">
                    <a:lumMod val="40000"/>
                    <a:lumOff val="60000"/>
                  </a:schemeClr>
                </a:solidFill>
              </a:rPr>
              <a:t>the </a:t>
            </a:r>
            <a:r>
              <a:rPr lang="en-IN" sz="1200" dirty="0" err="1">
                <a:solidFill>
                  <a:schemeClr val="accent6">
                    <a:lumMod val="40000"/>
                    <a:lumOff val="60000"/>
                  </a:schemeClr>
                </a:solidFill>
              </a:rPr>
              <a:t>FireBase</a:t>
            </a:r>
            <a:r>
              <a:rPr lang="en-IN" sz="1200" dirty="0">
                <a:solidFill>
                  <a:schemeClr val="accent6">
                    <a:lumMod val="40000"/>
                    <a:lumOff val="60000"/>
                  </a:schemeClr>
                </a:solidFill>
              </a:rPr>
              <a:t> API documentation</a:t>
            </a:r>
            <a:r>
              <a:rPr lang="en-IN" sz="1200" dirty="0">
                <a:solidFill>
                  <a:schemeClr val="bg1"/>
                </a:solidFill>
              </a:rPr>
              <a:t>, to get Data from the </a:t>
            </a:r>
            <a:r>
              <a:rPr lang="en-IN" sz="1200" dirty="0">
                <a:solidFill>
                  <a:schemeClr val="accent6">
                    <a:lumMod val="40000"/>
                    <a:lumOff val="60000"/>
                  </a:schemeClr>
                </a:solidFill>
              </a:rPr>
              <a:t>Realtime Database </a:t>
            </a:r>
            <a:r>
              <a:rPr lang="en-IN" sz="1200" dirty="0">
                <a:solidFill>
                  <a:schemeClr val="bg1"/>
                </a:solidFill>
              </a:rPr>
              <a:t>and Write a </a:t>
            </a:r>
            <a:r>
              <a:rPr lang="en-IN" sz="1200" dirty="0">
                <a:solidFill>
                  <a:schemeClr val="accent6">
                    <a:lumMod val="40000"/>
                    <a:lumOff val="60000"/>
                  </a:schemeClr>
                </a:solidFill>
              </a:rPr>
              <a:t>Python program </a:t>
            </a:r>
            <a:r>
              <a:rPr lang="en-IN" sz="1200" dirty="0">
                <a:solidFill>
                  <a:schemeClr val="bg1"/>
                </a:solidFill>
              </a:rPr>
              <a:t>to Print Data in a </a:t>
            </a:r>
            <a:r>
              <a:rPr lang="en-IN" sz="1200" dirty="0">
                <a:solidFill>
                  <a:schemeClr val="accent6">
                    <a:lumMod val="40000"/>
                    <a:lumOff val="60000"/>
                  </a:schemeClr>
                </a:solidFill>
              </a:rPr>
              <a:t>structured format</a:t>
            </a:r>
            <a:r>
              <a:rPr lang="en-IN" sz="1200" dirty="0">
                <a:solidFill>
                  <a:schemeClr val="bg1"/>
                </a:solidFill>
              </a:rPr>
              <a:t>, as shown below - </a:t>
            </a:r>
            <a:br>
              <a:rPr lang="en-IN" sz="1200" dirty="0">
                <a:solidFill>
                  <a:schemeClr val="bg1"/>
                </a:solidFill>
              </a:rPr>
            </a:br>
            <a:br>
              <a:rPr lang="en-IN" sz="1200" dirty="0">
                <a:solidFill>
                  <a:schemeClr val="bg1"/>
                </a:solidFill>
              </a:rPr>
            </a:br>
            <a:r>
              <a:rPr lang="en-IN" sz="1200" dirty="0">
                <a:solidFill>
                  <a:schemeClr val="accent6">
                    <a:lumMod val="40000"/>
                    <a:lumOff val="60000"/>
                  </a:schemeClr>
                </a:solidFill>
              </a:rPr>
              <a:t>Air Quality -&gt; XX</a:t>
            </a:r>
            <a:br>
              <a:rPr lang="en-IN" sz="1200" dirty="0">
                <a:solidFill>
                  <a:schemeClr val="accent6">
                    <a:lumMod val="40000"/>
                    <a:lumOff val="60000"/>
                  </a:schemeClr>
                </a:solidFill>
              </a:rPr>
            </a:br>
            <a:r>
              <a:rPr lang="en-IN" sz="1200" dirty="0">
                <a:solidFill>
                  <a:schemeClr val="accent6">
                    <a:lumMod val="40000"/>
                    <a:lumOff val="60000"/>
                  </a:schemeClr>
                </a:solidFill>
              </a:rPr>
              <a:t>Humidity -&gt; XX %</a:t>
            </a:r>
          </a:p>
          <a:p>
            <a:pPr>
              <a:lnSpc>
                <a:spcPct val="150000"/>
              </a:lnSpc>
              <a:buClr>
                <a:schemeClr val="bg1"/>
              </a:buClr>
            </a:pPr>
            <a:r>
              <a:rPr lang="en-IN" sz="1200" dirty="0">
                <a:solidFill>
                  <a:schemeClr val="accent6">
                    <a:lumMod val="40000"/>
                    <a:lumOff val="60000"/>
                  </a:schemeClr>
                </a:solidFill>
              </a:rPr>
              <a:t>Temperature -&gt; XX </a:t>
            </a:r>
            <a:r>
              <a:rPr lang="en-US" sz="1200" dirty="0">
                <a:solidFill>
                  <a:schemeClr val="accent6">
                    <a:lumMod val="40000"/>
                    <a:lumOff val="60000"/>
                  </a:schemeClr>
                </a:solidFill>
              </a:rPr>
              <a:t>℃</a:t>
            </a:r>
            <a:br>
              <a:rPr lang="en-IN" sz="1200" dirty="0">
                <a:solidFill>
                  <a:schemeClr val="accent6">
                    <a:lumMod val="40000"/>
                    <a:lumOff val="60000"/>
                  </a:schemeClr>
                </a:solidFill>
              </a:rPr>
            </a:br>
            <a:endParaRPr lang="en-IN" sz="1200" dirty="0">
              <a:solidFill>
                <a:schemeClr val="bg1"/>
              </a:solidFill>
            </a:endParaRPr>
          </a:p>
          <a:p>
            <a:pPr>
              <a:lnSpc>
                <a:spcPct val="150000"/>
              </a:lnSpc>
              <a:buClr>
                <a:schemeClr val="bg1"/>
              </a:buClr>
            </a:pPr>
            <a:r>
              <a:rPr lang="en-IN" sz="1200" dirty="0">
                <a:solidFill>
                  <a:schemeClr val="bg1"/>
                </a:solidFill>
              </a:rPr>
              <a:t>As a reference, Follow the Structure of </a:t>
            </a:r>
            <a:r>
              <a:rPr lang="en-IN" sz="1200" dirty="0" err="1">
                <a:solidFill>
                  <a:schemeClr val="bg1"/>
                </a:solidFill>
              </a:rPr>
              <a:t>FireBase</a:t>
            </a:r>
            <a:r>
              <a:rPr lang="en-IN" sz="1200" dirty="0">
                <a:solidFill>
                  <a:schemeClr val="bg1"/>
                </a:solidFill>
              </a:rPr>
              <a:t> as in the Image.</a:t>
            </a:r>
          </a:p>
          <a:p>
            <a:pPr>
              <a:lnSpc>
                <a:spcPct val="150000"/>
              </a:lnSpc>
              <a:buClr>
                <a:schemeClr val="bg1"/>
              </a:buClr>
            </a:pPr>
            <a:r>
              <a:rPr lang="en-IN" sz="1200" dirty="0">
                <a:solidFill>
                  <a:schemeClr val="bg1"/>
                </a:solidFill>
              </a:rPr>
              <a:t>Insert any int/float value to the Database, do NOT use ’XX’ in the submission.</a:t>
            </a:r>
          </a:p>
        </p:txBody>
      </p:sp>
      <p:pic>
        <p:nvPicPr>
          <p:cNvPr id="5" name="Picture 4">
            <a:extLst>
              <a:ext uri="{FF2B5EF4-FFF2-40B4-BE49-F238E27FC236}">
                <a16:creationId xmlns:a16="http://schemas.microsoft.com/office/drawing/2014/main" id="{0F54DD8B-8B0F-4065-9887-06CB251965E3}"/>
              </a:ext>
            </a:extLst>
          </p:cNvPr>
          <p:cNvPicPr>
            <a:picLocks noChangeAspect="1"/>
          </p:cNvPicPr>
          <p:nvPr/>
        </p:nvPicPr>
        <p:blipFill>
          <a:blip r:embed="rId4"/>
          <a:stretch>
            <a:fillRect/>
          </a:stretch>
        </p:blipFill>
        <p:spPr>
          <a:xfrm>
            <a:off x="1167947" y="1671411"/>
            <a:ext cx="2686050" cy="2381250"/>
          </a:xfrm>
          <a:prstGeom prst="rect">
            <a:avLst/>
          </a:prstGeom>
        </p:spPr>
      </p:pic>
    </p:spTree>
    <p:extLst>
      <p:ext uri="{BB962C8B-B14F-4D97-AF65-F5344CB8AC3E}">
        <p14:creationId xmlns:p14="http://schemas.microsoft.com/office/powerpoint/2010/main" val="2884574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D8DA8A2B-98D1-4BEC-8F6E-637A29FE70DE}"/>
              </a:ext>
            </a:extLst>
          </p:cNvPr>
          <p:cNvSpPr txBox="1"/>
          <p:nvPr/>
        </p:nvSpPr>
        <p:spPr>
          <a:xfrm>
            <a:off x="1791733" y="255369"/>
            <a:ext cx="5429902" cy="707886"/>
          </a:xfrm>
          <a:prstGeom prst="rect">
            <a:avLst/>
          </a:prstGeom>
          <a:noFill/>
        </p:spPr>
        <p:txBody>
          <a:bodyPr wrap="square" rtlCol="0">
            <a:spAutoFit/>
          </a:bodyPr>
          <a:lstStyle/>
          <a:p>
            <a:pPr algn="ctr"/>
            <a:r>
              <a:rPr lang="en-US" sz="4000" dirty="0">
                <a:solidFill>
                  <a:schemeClr val="bg1"/>
                </a:solidFill>
                <a:latin typeface="Amasis MT Pro Medium" panose="020B0604020202020204" pitchFamily="18" charset="0"/>
              </a:rPr>
              <a:t>TASK - 4</a:t>
            </a:r>
            <a:endParaRPr lang="en-IN" sz="40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E974958F-2FE5-4BDB-8C8B-B68CC9553E96}"/>
              </a:ext>
            </a:extLst>
          </p:cNvPr>
          <p:cNvSpPr txBox="1"/>
          <p:nvPr/>
        </p:nvSpPr>
        <p:spPr>
          <a:xfrm>
            <a:off x="1270002" y="1298450"/>
            <a:ext cx="6799942" cy="2957861"/>
          </a:xfrm>
          <a:prstGeom prst="rect">
            <a:avLst/>
          </a:prstGeom>
          <a:noFill/>
        </p:spPr>
        <p:txBody>
          <a:bodyPr wrap="square" rtlCol="0">
            <a:spAutoFit/>
          </a:bodyPr>
          <a:lstStyle/>
          <a:p>
            <a:pPr>
              <a:lnSpc>
                <a:spcPct val="150000"/>
              </a:lnSpc>
              <a:buClr>
                <a:schemeClr val="bg1"/>
              </a:buClr>
            </a:pPr>
            <a:r>
              <a:rPr lang="en-US" sz="1800" b="1" dirty="0">
                <a:solidFill>
                  <a:schemeClr val="bg1"/>
                </a:solidFill>
                <a:latin typeface="Calibri" panose="020F0502020204030204" pitchFamily="34" charset="0"/>
                <a:cs typeface="Calibri" panose="020F0502020204030204" pitchFamily="34" charset="0"/>
              </a:rPr>
              <a:t>Write an ESP32 Program on Arduino IDE, to control an </a:t>
            </a:r>
            <a:r>
              <a:rPr lang="en-US" sz="1800" b="1" dirty="0">
                <a:solidFill>
                  <a:schemeClr val="accent6">
                    <a:lumMod val="40000"/>
                    <a:lumOff val="60000"/>
                  </a:schemeClr>
                </a:solidFill>
                <a:latin typeface="Calibri" panose="020F0502020204030204" pitchFamily="34" charset="0"/>
                <a:cs typeface="Calibri" panose="020F0502020204030204" pitchFamily="34" charset="0"/>
              </a:rPr>
              <a:t>IoT Car</a:t>
            </a:r>
          </a:p>
          <a:p>
            <a:pPr marL="342900" indent="-342900">
              <a:lnSpc>
                <a:spcPct val="150000"/>
              </a:lnSpc>
              <a:buClr>
                <a:schemeClr val="bg1"/>
              </a:buClr>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Use the </a:t>
            </a:r>
            <a:r>
              <a:rPr lang="en-US" sz="1800" dirty="0" err="1">
                <a:solidFill>
                  <a:schemeClr val="accent6">
                    <a:lumMod val="40000"/>
                    <a:lumOff val="60000"/>
                  </a:schemeClr>
                </a:solidFill>
                <a:latin typeface="Calibri" panose="020F0502020204030204" pitchFamily="34" charset="0"/>
                <a:cs typeface="Calibri" panose="020F0502020204030204" pitchFamily="34" charset="0"/>
              </a:rPr>
              <a:t>WebServer</a:t>
            </a:r>
            <a:r>
              <a:rPr lang="en-US" sz="1800" dirty="0">
                <a:solidFill>
                  <a:schemeClr val="accent6">
                    <a:lumMod val="40000"/>
                    <a:lumOff val="60000"/>
                  </a:schemeClr>
                </a:solidFill>
                <a:latin typeface="Calibri" panose="020F0502020204030204" pitchFamily="34" charset="0"/>
                <a:cs typeface="Calibri" panose="020F0502020204030204" pitchFamily="34" charset="0"/>
              </a:rPr>
              <a:t> code </a:t>
            </a:r>
            <a:r>
              <a:rPr lang="en-US" sz="1800" dirty="0">
                <a:solidFill>
                  <a:schemeClr val="bg1"/>
                </a:solidFill>
                <a:latin typeface="Calibri" panose="020F0502020204030204" pitchFamily="34" charset="0"/>
                <a:cs typeface="Calibri" panose="020F0502020204030204" pitchFamily="34" charset="0"/>
              </a:rPr>
              <a:t>from </a:t>
            </a:r>
            <a:r>
              <a:rPr lang="en-US" sz="1800" dirty="0" err="1">
                <a:solidFill>
                  <a:schemeClr val="bg1"/>
                </a:solidFill>
                <a:latin typeface="Calibri" panose="020F0502020204030204" pitchFamily="34" charset="0"/>
                <a:cs typeface="Calibri" panose="020F0502020204030204" pitchFamily="34" charset="0"/>
              </a:rPr>
              <a:t>Github</a:t>
            </a:r>
            <a:r>
              <a:rPr lang="en-US" sz="1800" dirty="0">
                <a:solidFill>
                  <a:schemeClr val="bg1"/>
                </a:solidFill>
                <a:latin typeface="Calibri" panose="020F0502020204030204" pitchFamily="34" charset="0"/>
                <a:cs typeface="Calibri" panose="020F0502020204030204" pitchFamily="34" charset="0"/>
              </a:rPr>
              <a:t> as a reference.</a:t>
            </a:r>
          </a:p>
          <a:p>
            <a:pPr marL="342900" indent="-342900">
              <a:lnSpc>
                <a:spcPct val="150000"/>
              </a:lnSpc>
              <a:buClr>
                <a:schemeClr val="bg1"/>
              </a:buClr>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Create functions like </a:t>
            </a:r>
            <a:r>
              <a:rPr lang="en-US" sz="1800" dirty="0">
                <a:solidFill>
                  <a:schemeClr val="accent6">
                    <a:lumMod val="40000"/>
                    <a:lumOff val="60000"/>
                  </a:schemeClr>
                </a:solidFill>
                <a:latin typeface="Calibri" panose="020F0502020204030204" pitchFamily="34" charset="0"/>
                <a:cs typeface="Calibri" panose="020F0502020204030204" pitchFamily="34" charset="0"/>
              </a:rPr>
              <a:t>forward</a:t>
            </a:r>
            <a:r>
              <a:rPr lang="en-US" sz="1800" dirty="0">
                <a:solidFill>
                  <a:schemeClr val="bg1"/>
                </a:solidFill>
                <a:latin typeface="Calibri" panose="020F0502020204030204" pitchFamily="34" charset="0"/>
                <a:cs typeface="Calibri" panose="020F0502020204030204" pitchFamily="34" charset="0"/>
              </a:rPr>
              <a:t>, </a:t>
            </a:r>
            <a:r>
              <a:rPr lang="en-US" sz="1800" dirty="0">
                <a:solidFill>
                  <a:schemeClr val="accent6">
                    <a:lumMod val="40000"/>
                    <a:lumOff val="60000"/>
                  </a:schemeClr>
                </a:solidFill>
                <a:latin typeface="Calibri" panose="020F0502020204030204" pitchFamily="34" charset="0"/>
                <a:cs typeface="Calibri" panose="020F0502020204030204" pitchFamily="34" charset="0"/>
              </a:rPr>
              <a:t>backward</a:t>
            </a:r>
            <a:r>
              <a:rPr lang="en-US" sz="1800" dirty="0">
                <a:solidFill>
                  <a:schemeClr val="bg1"/>
                </a:solidFill>
                <a:latin typeface="Calibri" panose="020F0502020204030204" pitchFamily="34" charset="0"/>
                <a:cs typeface="Calibri" panose="020F0502020204030204" pitchFamily="34" charset="0"/>
              </a:rPr>
              <a:t>, </a:t>
            </a:r>
            <a:r>
              <a:rPr lang="en-US" sz="1800" dirty="0">
                <a:solidFill>
                  <a:schemeClr val="accent6">
                    <a:lumMod val="40000"/>
                    <a:lumOff val="60000"/>
                  </a:schemeClr>
                </a:solidFill>
                <a:latin typeface="Calibri" panose="020F0502020204030204" pitchFamily="34" charset="0"/>
                <a:cs typeface="Calibri" panose="020F0502020204030204" pitchFamily="34" charset="0"/>
              </a:rPr>
              <a:t>left</a:t>
            </a:r>
            <a:r>
              <a:rPr lang="en-US" sz="1800" dirty="0">
                <a:solidFill>
                  <a:schemeClr val="bg1"/>
                </a:solidFill>
                <a:latin typeface="Calibri" panose="020F0502020204030204" pitchFamily="34" charset="0"/>
                <a:cs typeface="Calibri" panose="020F0502020204030204" pitchFamily="34" charset="0"/>
              </a:rPr>
              <a:t> and </a:t>
            </a:r>
            <a:r>
              <a:rPr lang="en-US" sz="1800" dirty="0">
                <a:solidFill>
                  <a:schemeClr val="accent6">
                    <a:lumMod val="40000"/>
                    <a:lumOff val="60000"/>
                  </a:schemeClr>
                </a:solidFill>
                <a:latin typeface="Calibri" panose="020F0502020204030204" pitchFamily="34" charset="0"/>
                <a:cs typeface="Calibri" panose="020F0502020204030204" pitchFamily="34" charset="0"/>
              </a:rPr>
              <a:t>right</a:t>
            </a:r>
            <a:r>
              <a:rPr lang="en-US" sz="1800" dirty="0">
                <a:solidFill>
                  <a:schemeClr val="bg1"/>
                </a:solidFill>
                <a:latin typeface="Calibri" panose="020F0502020204030204" pitchFamily="34" charset="0"/>
                <a:cs typeface="Calibri" panose="020F0502020204030204" pitchFamily="34" charset="0"/>
              </a:rPr>
              <a:t>.</a:t>
            </a:r>
          </a:p>
          <a:p>
            <a:pPr marL="342900" indent="-342900">
              <a:lnSpc>
                <a:spcPct val="150000"/>
              </a:lnSpc>
              <a:buClr>
                <a:schemeClr val="bg1"/>
              </a:buClr>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Use proper endpoint on the 4 functions.</a:t>
            </a:r>
          </a:p>
          <a:p>
            <a:pPr marL="342900" indent="-342900">
              <a:lnSpc>
                <a:spcPct val="150000"/>
              </a:lnSpc>
              <a:buClr>
                <a:schemeClr val="bg1"/>
              </a:buClr>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Each endpoint must have a heading of it’s Movement. </a:t>
            </a:r>
          </a:p>
          <a:p>
            <a:pPr marL="342900" indent="-342900">
              <a:lnSpc>
                <a:spcPct val="150000"/>
              </a:lnSpc>
              <a:buClr>
                <a:schemeClr val="bg1"/>
              </a:buClr>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Go to File &gt; Preferences &gt; Show Verbose output - (Compilation ✔)</a:t>
            </a:r>
          </a:p>
          <a:p>
            <a:pPr marL="342900" indent="-342900">
              <a:lnSpc>
                <a:spcPct val="150000"/>
              </a:lnSpc>
              <a:buClr>
                <a:schemeClr val="bg1"/>
              </a:buClr>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Compile and Verify the Code (take screenshot of screen).</a:t>
            </a:r>
          </a:p>
        </p:txBody>
      </p:sp>
    </p:spTree>
    <p:extLst>
      <p:ext uri="{BB962C8B-B14F-4D97-AF65-F5344CB8AC3E}">
        <p14:creationId xmlns:p14="http://schemas.microsoft.com/office/powerpoint/2010/main" val="1028778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D8DA8A2B-98D1-4BEC-8F6E-637A29FE70DE}"/>
              </a:ext>
            </a:extLst>
          </p:cNvPr>
          <p:cNvSpPr txBox="1"/>
          <p:nvPr/>
        </p:nvSpPr>
        <p:spPr>
          <a:xfrm>
            <a:off x="1791733" y="255369"/>
            <a:ext cx="5429902" cy="707886"/>
          </a:xfrm>
          <a:prstGeom prst="rect">
            <a:avLst/>
          </a:prstGeom>
          <a:noFill/>
        </p:spPr>
        <p:txBody>
          <a:bodyPr wrap="square" rtlCol="0">
            <a:spAutoFit/>
          </a:bodyPr>
          <a:lstStyle/>
          <a:p>
            <a:pPr algn="ctr"/>
            <a:r>
              <a:rPr lang="en-US" sz="4000" dirty="0">
                <a:solidFill>
                  <a:schemeClr val="bg1"/>
                </a:solidFill>
                <a:latin typeface="Amasis MT Pro Medium" panose="020B0604020202020204" pitchFamily="18" charset="0"/>
              </a:rPr>
              <a:t>TASK - 5</a:t>
            </a:r>
            <a:endParaRPr lang="en-IN" sz="40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E974958F-2FE5-4BDB-8C8B-B68CC9553E96}"/>
              </a:ext>
            </a:extLst>
          </p:cNvPr>
          <p:cNvSpPr txBox="1"/>
          <p:nvPr/>
        </p:nvSpPr>
        <p:spPr>
          <a:xfrm>
            <a:off x="1270002" y="1298450"/>
            <a:ext cx="6799942" cy="2957861"/>
          </a:xfrm>
          <a:prstGeom prst="rect">
            <a:avLst/>
          </a:prstGeom>
          <a:noFill/>
        </p:spPr>
        <p:txBody>
          <a:bodyPr wrap="square" rtlCol="0">
            <a:spAutoFit/>
          </a:bodyPr>
          <a:lstStyle/>
          <a:p>
            <a:pPr>
              <a:lnSpc>
                <a:spcPct val="150000"/>
              </a:lnSpc>
              <a:buClr>
                <a:schemeClr val="bg1"/>
              </a:buClr>
            </a:pPr>
            <a:r>
              <a:rPr lang="en-US" sz="1800" b="1" dirty="0">
                <a:solidFill>
                  <a:schemeClr val="bg1"/>
                </a:solidFill>
                <a:latin typeface="Calibri" panose="020F0502020204030204" pitchFamily="34" charset="0"/>
                <a:cs typeface="Calibri" panose="020F0502020204030204" pitchFamily="34" charset="0"/>
              </a:rPr>
              <a:t>Write a Python code to Send Data to the ThingSpeak or Blynk Cloud</a:t>
            </a:r>
          </a:p>
          <a:p>
            <a:pPr marL="342900" indent="-342900">
              <a:lnSpc>
                <a:spcPct val="150000"/>
              </a:lnSpc>
              <a:buClr>
                <a:schemeClr val="bg1"/>
              </a:buClr>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Use the </a:t>
            </a:r>
            <a:r>
              <a:rPr lang="en-US" sz="1800" dirty="0" err="1">
                <a:solidFill>
                  <a:schemeClr val="bg1"/>
                </a:solidFill>
                <a:latin typeface="Calibri" panose="020F0502020204030204" pitchFamily="34" charset="0"/>
                <a:cs typeface="Calibri" panose="020F0502020204030204" pitchFamily="34" charset="0"/>
              </a:rPr>
              <a:t>FireBase</a:t>
            </a:r>
            <a:r>
              <a:rPr lang="en-US" sz="1800" dirty="0">
                <a:solidFill>
                  <a:schemeClr val="bg1"/>
                </a:solidFill>
                <a:latin typeface="Calibri" panose="020F0502020204030204" pitchFamily="34" charset="0"/>
                <a:cs typeface="Calibri" panose="020F0502020204030204" pitchFamily="34" charset="0"/>
              </a:rPr>
              <a:t> and City Weather API code as a reference.</a:t>
            </a:r>
          </a:p>
          <a:p>
            <a:pPr marL="342900" indent="-342900">
              <a:lnSpc>
                <a:spcPct val="150000"/>
              </a:lnSpc>
              <a:buClr>
                <a:schemeClr val="bg1"/>
              </a:buClr>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Use </a:t>
            </a:r>
            <a:r>
              <a:rPr lang="en-US" sz="1800" dirty="0">
                <a:solidFill>
                  <a:schemeClr val="accent6">
                    <a:lumMod val="40000"/>
                    <a:lumOff val="60000"/>
                  </a:schemeClr>
                </a:solidFill>
                <a:latin typeface="Calibri" panose="020F0502020204030204" pitchFamily="34" charset="0"/>
                <a:cs typeface="Calibri" panose="020F0502020204030204" pitchFamily="34" charset="0"/>
              </a:rPr>
              <a:t>User input</a:t>
            </a:r>
            <a:r>
              <a:rPr lang="en-US" sz="1800" dirty="0">
                <a:solidFill>
                  <a:schemeClr val="bg1"/>
                </a:solidFill>
                <a:latin typeface="Calibri" panose="020F0502020204030204" pitchFamily="34" charset="0"/>
                <a:cs typeface="Calibri" panose="020F0502020204030204" pitchFamily="34" charset="0"/>
              </a:rPr>
              <a:t>, to get data from the User.</a:t>
            </a:r>
          </a:p>
          <a:p>
            <a:pPr marL="342900" indent="-342900">
              <a:lnSpc>
                <a:spcPct val="150000"/>
              </a:lnSpc>
              <a:buClr>
                <a:schemeClr val="bg1"/>
              </a:buClr>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Use that data to </a:t>
            </a:r>
            <a:r>
              <a:rPr lang="en-US" sz="1800" dirty="0">
                <a:solidFill>
                  <a:schemeClr val="accent6">
                    <a:lumMod val="40000"/>
                    <a:lumOff val="60000"/>
                  </a:schemeClr>
                </a:solidFill>
                <a:latin typeface="Calibri" panose="020F0502020204030204" pitchFamily="34" charset="0"/>
                <a:cs typeface="Calibri" panose="020F0502020204030204" pitchFamily="34" charset="0"/>
              </a:rPr>
              <a:t>Send</a:t>
            </a:r>
            <a:r>
              <a:rPr lang="en-US" sz="1800" dirty="0">
                <a:solidFill>
                  <a:schemeClr val="bg1"/>
                </a:solidFill>
                <a:latin typeface="Calibri" panose="020F0502020204030204" pitchFamily="34" charset="0"/>
                <a:cs typeface="Calibri" panose="020F0502020204030204" pitchFamily="34" charset="0"/>
              </a:rPr>
              <a:t> to Blynk Cloud/ThingSpeak.</a:t>
            </a:r>
          </a:p>
          <a:p>
            <a:pPr marL="342900" indent="-342900">
              <a:lnSpc>
                <a:spcPct val="150000"/>
              </a:lnSpc>
              <a:buClr>
                <a:schemeClr val="bg1"/>
              </a:buClr>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(if any) Another Member, use another Python program, to </a:t>
            </a:r>
            <a:r>
              <a:rPr lang="en-US" sz="1800" dirty="0">
                <a:solidFill>
                  <a:schemeClr val="accent6">
                    <a:lumMod val="40000"/>
                    <a:lumOff val="60000"/>
                  </a:schemeClr>
                </a:solidFill>
                <a:latin typeface="Calibri" panose="020F0502020204030204" pitchFamily="34" charset="0"/>
                <a:cs typeface="Calibri" panose="020F0502020204030204" pitchFamily="34" charset="0"/>
              </a:rPr>
              <a:t>GET that data, </a:t>
            </a:r>
            <a:r>
              <a:rPr lang="en-US" sz="1800" dirty="0">
                <a:solidFill>
                  <a:schemeClr val="bg1"/>
                </a:solidFill>
                <a:latin typeface="Calibri" panose="020F0502020204030204" pitchFamily="34" charset="0"/>
                <a:cs typeface="Calibri" panose="020F0502020204030204" pitchFamily="34" charset="0"/>
              </a:rPr>
              <a:t>use </a:t>
            </a:r>
            <a:r>
              <a:rPr lang="en-US" sz="1800" dirty="0">
                <a:solidFill>
                  <a:schemeClr val="accent6">
                    <a:lumMod val="40000"/>
                    <a:lumOff val="60000"/>
                  </a:schemeClr>
                </a:solidFill>
                <a:latin typeface="Calibri" panose="020F0502020204030204" pitchFamily="34" charset="0"/>
                <a:cs typeface="Calibri" panose="020F0502020204030204" pitchFamily="34" charset="0"/>
              </a:rPr>
              <a:t>Json Parsing Method </a:t>
            </a:r>
            <a:r>
              <a:rPr lang="en-US" sz="1800" dirty="0">
                <a:solidFill>
                  <a:schemeClr val="bg1"/>
                </a:solidFill>
                <a:latin typeface="Calibri" panose="020F0502020204030204" pitchFamily="34" charset="0"/>
                <a:cs typeface="Calibri" panose="020F0502020204030204" pitchFamily="34" charset="0"/>
              </a:rPr>
              <a:t>to access that.</a:t>
            </a:r>
            <a:endParaRPr lang="en-US" sz="1800" dirty="0">
              <a:solidFill>
                <a:schemeClr val="accent6">
                  <a:lumMod val="40000"/>
                  <a:lumOff val="60000"/>
                </a:schemeClr>
              </a:solidFill>
              <a:latin typeface="Calibri" panose="020F0502020204030204" pitchFamily="34" charset="0"/>
              <a:cs typeface="Calibri" panose="020F0502020204030204" pitchFamily="34" charset="0"/>
            </a:endParaRPr>
          </a:p>
          <a:p>
            <a:pPr marL="342900" indent="-342900">
              <a:lnSpc>
                <a:spcPct val="150000"/>
              </a:lnSpc>
              <a:buClr>
                <a:schemeClr val="bg1"/>
              </a:buClr>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Use any </a:t>
            </a:r>
            <a:r>
              <a:rPr lang="en-US" sz="1800" dirty="0">
                <a:solidFill>
                  <a:schemeClr val="accent6">
                    <a:lumMod val="40000"/>
                    <a:lumOff val="60000"/>
                  </a:schemeClr>
                </a:solidFill>
                <a:latin typeface="Calibri" panose="020F0502020204030204" pitchFamily="34" charset="0"/>
                <a:cs typeface="Calibri" panose="020F0502020204030204" pitchFamily="34" charset="0"/>
              </a:rPr>
              <a:t>real-life scenario </a:t>
            </a:r>
            <a:r>
              <a:rPr lang="en-US" sz="1800" dirty="0">
                <a:solidFill>
                  <a:schemeClr val="bg1"/>
                </a:solidFill>
                <a:latin typeface="Calibri" panose="020F0502020204030204" pitchFamily="34" charset="0"/>
                <a:cs typeface="Calibri" panose="020F0502020204030204" pitchFamily="34" charset="0"/>
              </a:rPr>
              <a:t>to Implicate the Program.</a:t>
            </a:r>
          </a:p>
        </p:txBody>
      </p:sp>
    </p:spTree>
    <p:extLst>
      <p:ext uri="{BB962C8B-B14F-4D97-AF65-F5344CB8AC3E}">
        <p14:creationId xmlns:p14="http://schemas.microsoft.com/office/powerpoint/2010/main" val="672706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D8DA8A2B-98D1-4BEC-8F6E-637A29FE70DE}"/>
              </a:ext>
            </a:extLst>
          </p:cNvPr>
          <p:cNvSpPr txBox="1"/>
          <p:nvPr/>
        </p:nvSpPr>
        <p:spPr>
          <a:xfrm>
            <a:off x="1857049" y="255369"/>
            <a:ext cx="5429902" cy="707886"/>
          </a:xfrm>
          <a:prstGeom prst="rect">
            <a:avLst/>
          </a:prstGeom>
          <a:noFill/>
        </p:spPr>
        <p:txBody>
          <a:bodyPr wrap="square" rtlCol="0">
            <a:spAutoFit/>
          </a:bodyPr>
          <a:lstStyle/>
          <a:p>
            <a:pPr algn="ctr"/>
            <a:r>
              <a:rPr lang="en-US" sz="4000" dirty="0">
                <a:solidFill>
                  <a:schemeClr val="bg1"/>
                </a:solidFill>
                <a:latin typeface="Amasis MT Pro Medium" panose="020B0604020202020204" pitchFamily="18" charset="0"/>
              </a:rPr>
              <a:t>Submission Link</a:t>
            </a:r>
            <a:endParaRPr lang="en-IN" sz="4000" dirty="0">
              <a:solidFill>
                <a:schemeClr val="bg1"/>
              </a:solidFill>
              <a:latin typeface="Amasis MT Pro Medium" panose="020B0604020202020204" pitchFamily="18" charset="0"/>
            </a:endParaRPr>
          </a:p>
        </p:txBody>
      </p:sp>
      <p:sp>
        <p:nvSpPr>
          <p:cNvPr id="5" name="TextBox 4">
            <a:extLst>
              <a:ext uri="{FF2B5EF4-FFF2-40B4-BE49-F238E27FC236}">
                <a16:creationId xmlns:a16="http://schemas.microsoft.com/office/drawing/2014/main" id="{F69E5ED1-B55B-46A9-8D35-A8DA6825D5C0}"/>
              </a:ext>
            </a:extLst>
          </p:cNvPr>
          <p:cNvSpPr txBox="1"/>
          <p:nvPr/>
        </p:nvSpPr>
        <p:spPr>
          <a:xfrm>
            <a:off x="2068285" y="3939709"/>
            <a:ext cx="5138058" cy="589072"/>
          </a:xfrm>
          <a:prstGeom prst="rect">
            <a:avLst/>
          </a:prstGeom>
          <a:noFill/>
        </p:spPr>
        <p:txBody>
          <a:bodyPr wrap="square" rtlCol="0">
            <a:spAutoFit/>
          </a:bodyPr>
          <a:lstStyle/>
          <a:p>
            <a:pPr>
              <a:lnSpc>
                <a:spcPct val="150000"/>
              </a:lnSpc>
              <a:buClr>
                <a:schemeClr val="bg1"/>
              </a:buClr>
            </a:pPr>
            <a:r>
              <a:rPr lang="en-US" sz="2400" dirty="0">
                <a:solidFill>
                  <a:schemeClr val="accent6">
                    <a:lumMod val="40000"/>
                    <a:lumOff val="60000"/>
                  </a:schemeClr>
                </a:solidFill>
                <a:latin typeface="Calibri" panose="020F0502020204030204" pitchFamily="34" charset="0"/>
                <a:cs typeface="Calibri" panose="020F0502020204030204" pitchFamily="34" charset="0"/>
              </a:rPr>
              <a:t>https://forms.gle/zooomBdxnR1YoVsp8</a:t>
            </a:r>
          </a:p>
        </p:txBody>
      </p:sp>
      <p:pic>
        <p:nvPicPr>
          <p:cNvPr id="6" name="Picture 5">
            <a:extLst>
              <a:ext uri="{FF2B5EF4-FFF2-40B4-BE49-F238E27FC236}">
                <a16:creationId xmlns:a16="http://schemas.microsoft.com/office/drawing/2014/main" id="{EE2334E2-0FA7-4D87-B6BB-540419B18888}"/>
              </a:ext>
            </a:extLst>
          </p:cNvPr>
          <p:cNvPicPr>
            <a:picLocks noChangeAspect="1"/>
          </p:cNvPicPr>
          <p:nvPr/>
        </p:nvPicPr>
        <p:blipFill>
          <a:blip r:embed="rId4"/>
          <a:srcRect/>
          <a:stretch/>
        </p:blipFill>
        <p:spPr>
          <a:xfrm>
            <a:off x="3382612" y="1382360"/>
            <a:ext cx="2378774" cy="2378774"/>
          </a:xfrm>
          <a:prstGeom prst="rect">
            <a:avLst/>
          </a:prstGeom>
        </p:spPr>
      </p:pic>
    </p:spTree>
    <p:extLst>
      <p:ext uri="{BB962C8B-B14F-4D97-AF65-F5344CB8AC3E}">
        <p14:creationId xmlns:p14="http://schemas.microsoft.com/office/powerpoint/2010/main" val="1628011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4" name="TextBox 3">
            <a:extLst>
              <a:ext uri="{FF2B5EF4-FFF2-40B4-BE49-F238E27FC236}">
                <a16:creationId xmlns:a16="http://schemas.microsoft.com/office/drawing/2014/main" id="{70FCEEA2-3223-4B22-B17E-7BFEB36B60D3}"/>
              </a:ext>
            </a:extLst>
          </p:cNvPr>
          <p:cNvSpPr txBox="1"/>
          <p:nvPr/>
        </p:nvSpPr>
        <p:spPr>
          <a:xfrm>
            <a:off x="1857049" y="3271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Arduino IoT Cloud</a:t>
            </a:r>
            <a:endParaRPr lang="en-IN" sz="2800" dirty="0">
              <a:solidFill>
                <a:schemeClr val="bg1"/>
              </a:solidFill>
              <a:latin typeface="Amasis MT Pro Medium" panose="020B0604020202020204" pitchFamily="18" charset="0"/>
            </a:endParaRPr>
          </a:p>
        </p:txBody>
      </p:sp>
      <p:sp>
        <p:nvSpPr>
          <p:cNvPr id="2" name="TextBox 1">
            <a:extLst>
              <a:ext uri="{FF2B5EF4-FFF2-40B4-BE49-F238E27FC236}">
                <a16:creationId xmlns:a16="http://schemas.microsoft.com/office/drawing/2014/main" id="{F11EA086-2555-4DB2-906A-C950FC76F176}"/>
              </a:ext>
            </a:extLst>
          </p:cNvPr>
          <p:cNvSpPr txBox="1"/>
          <p:nvPr/>
        </p:nvSpPr>
        <p:spPr>
          <a:xfrm>
            <a:off x="609600" y="1400629"/>
            <a:ext cx="6582229" cy="3284041"/>
          </a:xfrm>
          <a:prstGeom prst="rect">
            <a:avLst/>
          </a:prstGeom>
          <a:noFill/>
        </p:spPr>
        <p:txBody>
          <a:bodyPr wrap="square" rtlCol="0">
            <a:spAutoFit/>
          </a:bodyPr>
          <a:lstStyle/>
          <a:p>
            <a:pPr>
              <a:lnSpc>
                <a:spcPct val="150000"/>
              </a:lnSpc>
            </a:pPr>
            <a:r>
              <a:rPr lang="en-US" dirty="0">
                <a:solidFill>
                  <a:schemeClr val="bg1"/>
                </a:solidFill>
              </a:rPr>
              <a:t>Arduino IoT Cloud is an application that helps makers build connected objects in a quick, easy and secure way. You can connect multiple devices to each other and allow them to exchange real-time data. You can also monitor them from anywhere using a simple user interface.</a:t>
            </a:r>
            <a:br>
              <a:rPr lang="en-US" dirty="0">
                <a:solidFill>
                  <a:schemeClr val="bg1"/>
                </a:solidFill>
              </a:rPr>
            </a:br>
            <a:br>
              <a:rPr lang="en-US" dirty="0">
                <a:solidFill>
                  <a:schemeClr val="bg1"/>
                </a:solidFill>
              </a:rPr>
            </a:br>
            <a:r>
              <a:rPr lang="en-US" dirty="0">
                <a:solidFill>
                  <a:schemeClr val="bg1"/>
                </a:solidFill>
              </a:rPr>
              <a:t>Arduino has taken a step forward to keep IoT as simple and reachable as possible. Initially, IoT Cloud was available only to the Arduino Boards, but now, it even provides Web Sketches for other third-party boards like ESP8266 / 32, </a:t>
            </a:r>
            <a:r>
              <a:rPr lang="en-US" dirty="0" err="1">
                <a:solidFill>
                  <a:schemeClr val="bg1"/>
                </a:solidFill>
              </a:rPr>
              <a:t>LoRaWAN</a:t>
            </a:r>
            <a:r>
              <a:rPr lang="en-US" dirty="0">
                <a:solidFill>
                  <a:schemeClr val="bg1"/>
                </a:solidFill>
              </a:rPr>
              <a:t> as well.</a:t>
            </a:r>
          </a:p>
          <a:p>
            <a:pPr>
              <a:lnSpc>
                <a:spcPct val="150000"/>
              </a:lnSpc>
            </a:pPr>
            <a:endParaRPr lang="en-IN" dirty="0">
              <a:solidFill>
                <a:schemeClr val="bg1"/>
              </a:solidFill>
            </a:endParaRPr>
          </a:p>
        </p:txBody>
      </p:sp>
      <p:pic>
        <p:nvPicPr>
          <p:cNvPr id="6" name="Picture 5" descr="A picture containing text, sign&#10;&#10;Description automatically generated">
            <a:extLst>
              <a:ext uri="{FF2B5EF4-FFF2-40B4-BE49-F238E27FC236}">
                <a16:creationId xmlns:a16="http://schemas.microsoft.com/office/drawing/2014/main" id="{9961AC29-1795-4109-8619-EC785F937883}"/>
              </a:ext>
            </a:extLst>
          </p:cNvPr>
          <p:cNvPicPr>
            <a:picLocks noChangeAspect="1"/>
          </p:cNvPicPr>
          <p:nvPr/>
        </p:nvPicPr>
        <p:blipFill>
          <a:blip r:embed="rId4"/>
          <a:stretch>
            <a:fillRect/>
          </a:stretch>
        </p:blipFill>
        <p:spPr>
          <a:xfrm>
            <a:off x="6905059" y="1807369"/>
            <a:ext cx="1966912" cy="1528762"/>
          </a:xfrm>
          <a:prstGeom prst="rect">
            <a:avLst/>
          </a:prstGeom>
        </p:spPr>
      </p:pic>
    </p:spTree>
    <p:extLst>
      <p:ext uri="{BB962C8B-B14F-4D97-AF65-F5344CB8AC3E}">
        <p14:creationId xmlns:p14="http://schemas.microsoft.com/office/powerpoint/2010/main" val="1350573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8BDB6F43-CE3B-44BB-81CA-645C00251B73}"/>
              </a:ext>
            </a:extLst>
          </p:cNvPr>
          <p:cNvSpPr txBox="1"/>
          <p:nvPr/>
        </p:nvSpPr>
        <p:spPr>
          <a:xfrm>
            <a:off x="1791733" y="229709"/>
            <a:ext cx="5429902" cy="707886"/>
          </a:xfrm>
          <a:prstGeom prst="rect">
            <a:avLst/>
          </a:prstGeom>
          <a:noFill/>
        </p:spPr>
        <p:txBody>
          <a:bodyPr wrap="square" rtlCol="0">
            <a:spAutoFit/>
          </a:bodyPr>
          <a:lstStyle/>
          <a:p>
            <a:pPr algn="ctr"/>
            <a:r>
              <a:rPr lang="en-US" sz="4000" dirty="0">
                <a:solidFill>
                  <a:schemeClr val="bg1"/>
                </a:solidFill>
                <a:latin typeface="Amasis MT Pro Medium" panose="020B0604020202020204" pitchFamily="18" charset="0"/>
              </a:rPr>
              <a:t>Thank You</a:t>
            </a:r>
            <a:endParaRPr lang="en-IN" sz="4000" dirty="0">
              <a:solidFill>
                <a:schemeClr val="bg1"/>
              </a:solidFill>
              <a:latin typeface="Amasis MT Pro Medium" panose="020B0604020202020204" pitchFamily="18" charset="0"/>
            </a:endParaRPr>
          </a:p>
        </p:txBody>
      </p:sp>
      <p:pic>
        <p:nvPicPr>
          <p:cNvPr id="4" name="Google Shape;303;p29">
            <a:extLst>
              <a:ext uri="{FF2B5EF4-FFF2-40B4-BE49-F238E27FC236}">
                <a16:creationId xmlns:a16="http://schemas.microsoft.com/office/drawing/2014/main" id="{DAEF6E69-04F6-4FAD-AE5C-0CEA810CF354}"/>
              </a:ext>
            </a:extLst>
          </p:cNvPr>
          <p:cNvPicPr preferRelativeResize="0"/>
          <p:nvPr/>
        </p:nvPicPr>
        <p:blipFill rotWithShape="1">
          <a:blip r:embed="rId4"/>
          <a:srcRect l="-1875" t="372" r="1875" b="32970"/>
          <a:stretch/>
        </p:blipFill>
        <p:spPr>
          <a:xfrm>
            <a:off x="5814175" y="1637205"/>
            <a:ext cx="2602200" cy="2601900"/>
          </a:xfrm>
          <a:prstGeom prst="ellipse">
            <a:avLst/>
          </a:prstGeom>
          <a:noFill/>
          <a:ln w="9525" cap="flat" cmpd="sng">
            <a:solidFill>
              <a:schemeClr val="dk2"/>
            </a:solidFill>
            <a:prstDash val="solid"/>
            <a:round/>
            <a:headEnd type="none" w="sm" len="sm"/>
            <a:tailEnd type="none" w="sm" len="sm"/>
          </a:ln>
          <a:effectLst>
            <a:glow rad="101600">
              <a:schemeClr val="tx1">
                <a:alpha val="34000"/>
              </a:schemeClr>
            </a:glow>
            <a:outerShdw blurRad="57150" algn="bl" rotWithShape="0">
              <a:schemeClr val="lt1">
                <a:alpha val="50000"/>
              </a:schemeClr>
            </a:outerShdw>
          </a:effectLst>
        </p:spPr>
      </p:pic>
      <p:sp>
        <p:nvSpPr>
          <p:cNvPr id="6" name="TextBox 5">
            <a:extLst>
              <a:ext uri="{FF2B5EF4-FFF2-40B4-BE49-F238E27FC236}">
                <a16:creationId xmlns:a16="http://schemas.microsoft.com/office/drawing/2014/main" id="{1216E58C-9682-4E1B-ACB8-50E17BE3054D}"/>
              </a:ext>
            </a:extLst>
          </p:cNvPr>
          <p:cNvSpPr txBox="1"/>
          <p:nvPr/>
        </p:nvSpPr>
        <p:spPr>
          <a:xfrm>
            <a:off x="1063267" y="1423092"/>
            <a:ext cx="4093029" cy="416011"/>
          </a:xfrm>
          <a:prstGeom prst="rect">
            <a:avLst/>
          </a:prstGeom>
          <a:noFill/>
        </p:spPr>
        <p:txBody>
          <a:bodyPr wrap="square" rtlCol="0">
            <a:spAutoFit/>
          </a:bodyPr>
          <a:lstStyle/>
          <a:p>
            <a:pPr>
              <a:lnSpc>
                <a:spcPct val="150000"/>
              </a:lnSpc>
            </a:pPr>
            <a:r>
              <a:rPr lang="en-IN" sz="1600" dirty="0">
                <a:solidFill>
                  <a:schemeClr val="accent6">
                    <a:lumMod val="40000"/>
                    <a:lumOff val="60000"/>
                  </a:schemeClr>
                </a:solidFill>
              </a:rPr>
              <a:t>Reach me in the below Socials:</a:t>
            </a:r>
          </a:p>
        </p:txBody>
      </p:sp>
      <p:sp>
        <p:nvSpPr>
          <p:cNvPr id="7" name="TextBox 6">
            <a:extLst>
              <a:ext uri="{FF2B5EF4-FFF2-40B4-BE49-F238E27FC236}">
                <a16:creationId xmlns:a16="http://schemas.microsoft.com/office/drawing/2014/main" id="{D57FA58A-42E3-4AAB-ABB0-A5ADA345F4F0}"/>
              </a:ext>
            </a:extLst>
          </p:cNvPr>
          <p:cNvSpPr txBox="1"/>
          <p:nvPr/>
        </p:nvSpPr>
        <p:spPr>
          <a:xfrm>
            <a:off x="2525485" y="1882929"/>
            <a:ext cx="4093029" cy="2691571"/>
          </a:xfrm>
          <a:prstGeom prst="rect">
            <a:avLst/>
          </a:prstGeom>
          <a:noFill/>
        </p:spPr>
        <p:txBody>
          <a:bodyPr wrap="square" rtlCol="0">
            <a:spAutoFit/>
          </a:bodyPr>
          <a:lstStyle/>
          <a:p>
            <a:pPr>
              <a:lnSpc>
                <a:spcPct val="250000"/>
              </a:lnSpc>
            </a:pPr>
            <a:r>
              <a:rPr lang="en-IN" dirty="0">
                <a:solidFill>
                  <a:schemeClr val="bg1"/>
                </a:solidFill>
              </a:rPr>
              <a:t>linkedin.com/in/</a:t>
            </a:r>
            <a:r>
              <a:rPr lang="en-IN" dirty="0" err="1">
                <a:solidFill>
                  <a:schemeClr val="bg1"/>
                </a:solidFill>
              </a:rPr>
              <a:t>akshayansinha</a:t>
            </a:r>
            <a:r>
              <a:rPr lang="en-IN" dirty="0">
                <a:solidFill>
                  <a:schemeClr val="bg1"/>
                </a:solidFill>
              </a:rPr>
              <a:t>/</a:t>
            </a:r>
          </a:p>
          <a:p>
            <a:pPr>
              <a:lnSpc>
                <a:spcPct val="250000"/>
              </a:lnSpc>
            </a:pPr>
            <a:r>
              <a:rPr lang="en-IN" dirty="0">
                <a:solidFill>
                  <a:schemeClr val="bg1"/>
                </a:solidFill>
              </a:rPr>
              <a:t>hackster.io/</a:t>
            </a:r>
            <a:r>
              <a:rPr lang="en-IN" dirty="0" err="1">
                <a:solidFill>
                  <a:schemeClr val="bg1"/>
                </a:solidFill>
              </a:rPr>
              <a:t>akshayansinha</a:t>
            </a:r>
            <a:endParaRPr lang="en-IN" dirty="0">
              <a:solidFill>
                <a:schemeClr val="bg1"/>
              </a:solidFill>
            </a:endParaRPr>
          </a:p>
          <a:p>
            <a:pPr>
              <a:lnSpc>
                <a:spcPct val="250000"/>
              </a:lnSpc>
            </a:pPr>
            <a:r>
              <a:rPr lang="en-IN" dirty="0">
                <a:solidFill>
                  <a:schemeClr val="bg1"/>
                </a:solidFill>
              </a:rPr>
              <a:t>instagram.com/</a:t>
            </a:r>
            <a:r>
              <a:rPr lang="en-IN" dirty="0" err="1">
                <a:solidFill>
                  <a:schemeClr val="bg1"/>
                </a:solidFill>
              </a:rPr>
              <a:t>akshayansinha</a:t>
            </a:r>
            <a:r>
              <a:rPr lang="en-IN" dirty="0">
                <a:solidFill>
                  <a:schemeClr val="bg1"/>
                </a:solidFill>
              </a:rPr>
              <a:t>/</a:t>
            </a:r>
          </a:p>
          <a:p>
            <a:pPr>
              <a:lnSpc>
                <a:spcPct val="250000"/>
              </a:lnSpc>
            </a:pPr>
            <a:r>
              <a:rPr lang="en-IN" dirty="0">
                <a:solidFill>
                  <a:schemeClr val="bg1"/>
                </a:solidFill>
              </a:rPr>
              <a:t>github.com/hippyaki</a:t>
            </a:r>
          </a:p>
          <a:p>
            <a:pPr>
              <a:lnSpc>
                <a:spcPct val="250000"/>
              </a:lnSpc>
            </a:pPr>
            <a:r>
              <a:rPr lang="en-IN" dirty="0">
                <a:solidFill>
                  <a:schemeClr val="bg1"/>
                </a:solidFill>
              </a:rPr>
              <a:t>akshayan.sinha@gmail.com</a:t>
            </a:r>
          </a:p>
        </p:txBody>
      </p:sp>
      <p:pic>
        <p:nvPicPr>
          <p:cNvPr id="8" name="Picture 7" descr="Icon&#10;&#10;Description automatically generated">
            <a:extLst>
              <a:ext uri="{FF2B5EF4-FFF2-40B4-BE49-F238E27FC236}">
                <a16:creationId xmlns:a16="http://schemas.microsoft.com/office/drawing/2014/main" id="{72503E34-4F3B-4469-B74B-5FB241136D67}"/>
              </a:ext>
            </a:extLst>
          </p:cNvPr>
          <p:cNvPicPr>
            <a:picLocks noChangeAspect="1"/>
          </p:cNvPicPr>
          <p:nvPr/>
        </p:nvPicPr>
        <p:blipFill>
          <a:blip r:embed="rId5"/>
          <a:stretch>
            <a:fillRect/>
          </a:stretch>
        </p:blipFill>
        <p:spPr>
          <a:xfrm>
            <a:off x="1173404" y="2125433"/>
            <a:ext cx="282675" cy="282675"/>
          </a:xfrm>
          <a:prstGeom prst="rect">
            <a:avLst/>
          </a:prstGeom>
        </p:spPr>
      </p:pic>
      <p:pic>
        <p:nvPicPr>
          <p:cNvPr id="10" name="Picture 9" descr="Icon&#10;&#10;Description automatically generated">
            <a:extLst>
              <a:ext uri="{FF2B5EF4-FFF2-40B4-BE49-F238E27FC236}">
                <a16:creationId xmlns:a16="http://schemas.microsoft.com/office/drawing/2014/main" id="{3F665BC0-741A-470B-871F-474206AA5E2C}"/>
              </a:ext>
            </a:extLst>
          </p:cNvPr>
          <p:cNvPicPr>
            <a:picLocks noChangeAspect="1"/>
          </p:cNvPicPr>
          <p:nvPr/>
        </p:nvPicPr>
        <p:blipFill>
          <a:blip r:embed="rId6"/>
          <a:stretch>
            <a:fillRect/>
          </a:stretch>
        </p:blipFill>
        <p:spPr>
          <a:xfrm>
            <a:off x="1167488" y="2636536"/>
            <a:ext cx="338110" cy="338110"/>
          </a:xfrm>
          <a:prstGeom prst="rect">
            <a:avLst/>
          </a:prstGeom>
        </p:spPr>
      </p:pic>
      <p:pic>
        <p:nvPicPr>
          <p:cNvPr id="12" name="Picture 11" descr="Icon&#10;&#10;Description automatically generated">
            <a:extLst>
              <a:ext uri="{FF2B5EF4-FFF2-40B4-BE49-F238E27FC236}">
                <a16:creationId xmlns:a16="http://schemas.microsoft.com/office/drawing/2014/main" id="{83985A8B-33A4-47AC-ACA8-B58C6D6591EC}"/>
              </a:ext>
            </a:extLst>
          </p:cNvPr>
          <p:cNvPicPr>
            <a:picLocks noChangeAspect="1"/>
          </p:cNvPicPr>
          <p:nvPr/>
        </p:nvPicPr>
        <p:blipFill>
          <a:blip r:embed="rId7"/>
          <a:stretch>
            <a:fillRect/>
          </a:stretch>
        </p:blipFill>
        <p:spPr>
          <a:xfrm>
            <a:off x="1195206" y="3203074"/>
            <a:ext cx="282675" cy="282361"/>
          </a:xfrm>
          <a:prstGeom prst="rect">
            <a:avLst/>
          </a:prstGeom>
        </p:spPr>
      </p:pic>
      <p:pic>
        <p:nvPicPr>
          <p:cNvPr id="16" name="Picture 15" descr="Icon&#10;&#10;Description automatically generated">
            <a:extLst>
              <a:ext uri="{FF2B5EF4-FFF2-40B4-BE49-F238E27FC236}">
                <a16:creationId xmlns:a16="http://schemas.microsoft.com/office/drawing/2014/main" id="{C7D6547C-5396-4023-9CC8-2BFB42B56EDB}"/>
              </a:ext>
            </a:extLst>
          </p:cNvPr>
          <p:cNvPicPr>
            <a:picLocks noChangeAspect="1"/>
          </p:cNvPicPr>
          <p:nvPr/>
        </p:nvPicPr>
        <p:blipFill>
          <a:blip r:embed="rId8"/>
          <a:stretch>
            <a:fillRect/>
          </a:stretch>
        </p:blipFill>
        <p:spPr>
          <a:xfrm>
            <a:off x="1153755" y="3700285"/>
            <a:ext cx="365579" cy="365579"/>
          </a:xfrm>
          <a:prstGeom prst="rect">
            <a:avLst/>
          </a:prstGeom>
        </p:spPr>
      </p:pic>
      <p:pic>
        <p:nvPicPr>
          <p:cNvPr id="18" name="Picture 17" descr="Icon&#10;&#10;Description automatically generated">
            <a:extLst>
              <a:ext uri="{FF2B5EF4-FFF2-40B4-BE49-F238E27FC236}">
                <a16:creationId xmlns:a16="http://schemas.microsoft.com/office/drawing/2014/main" id="{DDF99B3E-5CB8-4935-BCBC-0D8E5CBD8244}"/>
              </a:ext>
            </a:extLst>
          </p:cNvPr>
          <p:cNvPicPr>
            <a:picLocks noChangeAspect="1"/>
          </p:cNvPicPr>
          <p:nvPr/>
        </p:nvPicPr>
        <p:blipFill>
          <a:blip r:embed="rId9"/>
          <a:stretch>
            <a:fillRect/>
          </a:stretch>
        </p:blipFill>
        <p:spPr>
          <a:xfrm>
            <a:off x="1167488" y="4239105"/>
            <a:ext cx="365578" cy="365578"/>
          </a:xfrm>
          <a:prstGeom prst="rect">
            <a:avLst/>
          </a:prstGeom>
        </p:spPr>
      </p:pic>
      <p:sp>
        <p:nvSpPr>
          <p:cNvPr id="21" name="TextBox 20">
            <a:extLst>
              <a:ext uri="{FF2B5EF4-FFF2-40B4-BE49-F238E27FC236}">
                <a16:creationId xmlns:a16="http://schemas.microsoft.com/office/drawing/2014/main" id="{99C63540-CDE9-4A2A-B40E-B49F353B7F27}"/>
              </a:ext>
            </a:extLst>
          </p:cNvPr>
          <p:cNvSpPr txBox="1"/>
          <p:nvPr/>
        </p:nvSpPr>
        <p:spPr>
          <a:xfrm>
            <a:off x="1589637" y="1879059"/>
            <a:ext cx="1110918" cy="2691571"/>
          </a:xfrm>
          <a:prstGeom prst="rect">
            <a:avLst/>
          </a:prstGeom>
          <a:noFill/>
        </p:spPr>
        <p:txBody>
          <a:bodyPr wrap="square" rtlCol="0">
            <a:spAutoFit/>
          </a:bodyPr>
          <a:lstStyle/>
          <a:p>
            <a:pPr>
              <a:lnSpc>
                <a:spcPct val="250000"/>
              </a:lnSpc>
            </a:pPr>
            <a:r>
              <a:rPr lang="en-IN" dirty="0">
                <a:solidFill>
                  <a:schemeClr val="bg1"/>
                </a:solidFill>
              </a:rPr>
              <a:t>LinkedIn - </a:t>
            </a:r>
          </a:p>
          <a:p>
            <a:pPr>
              <a:lnSpc>
                <a:spcPct val="250000"/>
              </a:lnSpc>
            </a:pPr>
            <a:r>
              <a:rPr lang="en-IN" dirty="0">
                <a:solidFill>
                  <a:schemeClr val="bg1"/>
                </a:solidFill>
              </a:rPr>
              <a:t>Hackster - </a:t>
            </a:r>
          </a:p>
          <a:p>
            <a:pPr>
              <a:lnSpc>
                <a:spcPct val="250000"/>
              </a:lnSpc>
            </a:pPr>
            <a:r>
              <a:rPr lang="en-IN" dirty="0">
                <a:solidFill>
                  <a:schemeClr val="bg1"/>
                </a:solidFill>
              </a:rPr>
              <a:t>Instagram - </a:t>
            </a:r>
          </a:p>
          <a:p>
            <a:pPr>
              <a:lnSpc>
                <a:spcPct val="250000"/>
              </a:lnSpc>
            </a:pPr>
            <a:r>
              <a:rPr lang="en-IN" dirty="0" err="1">
                <a:solidFill>
                  <a:schemeClr val="bg1"/>
                </a:solidFill>
              </a:rPr>
              <a:t>Github</a:t>
            </a:r>
            <a:r>
              <a:rPr lang="en-IN" dirty="0">
                <a:solidFill>
                  <a:schemeClr val="bg1"/>
                </a:solidFill>
              </a:rPr>
              <a:t> -</a:t>
            </a:r>
          </a:p>
          <a:p>
            <a:pPr>
              <a:lnSpc>
                <a:spcPct val="250000"/>
              </a:lnSpc>
            </a:pPr>
            <a:r>
              <a:rPr lang="en-IN" dirty="0">
                <a:solidFill>
                  <a:schemeClr val="bg1"/>
                </a:solidFill>
              </a:rPr>
              <a:t>Mail -</a:t>
            </a:r>
          </a:p>
        </p:txBody>
      </p:sp>
    </p:spTree>
    <p:extLst>
      <p:ext uri="{BB962C8B-B14F-4D97-AF65-F5344CB8AC3E}">
        <p14:creationId xmlns:p14="http://schemas.microsoft.com/office/powerpoint/2010/main" val="64474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4" name="TextBox 3">
            <a:extLst>
              <a:ext uri="{FF2B5EF4-FFF2-40B4-BE49-F238E27FC236}">
                <a16:creationId xmlns:a16="http://schemas.microsoft.com/office/drawing/2014/main" id="{ABE0A71B-CA64-4241-8D16-8A4121BFC9FA}"/>
              </a:ext>
            </a:extLst>
          </p:cNvPr>
          <p:cNvSpPr txBox="1"/>
          <p:nvPr/>
        </p:nvSpPr>
        <p:spPr>
          <a:xfrm>
            <a:off x="747485" y="4096302"/>
            <a:ext cx="7649028" cy="430887"/>
          </a:xfrm>
          <a:prstGeom prst="rect">
            <a:avLst/>
          </a:prstGeom>
          <a:noFill/>
        </p:spPr>
        <p:txBody>
          <a:bodyPr wrap="square">
            <a:spAutoFit/>
          </a:bodyPr>
          <a:lstStyle/>
          <a:p>
            <a:r>
              <a:rPr lang="en-IN" sz="2200" dirty="0">
                <a:solidFill>
                  <a:schemeClr val="accent6">
                    <a:lumMod val="40000"/>
                    <a:lumOff val="60000"/>
                  </a:schemeClr>
                </a:solidFill>
              </a:rPr>
              <a:t>https://docs.arduino.cc/cloud/iot-cloud/tutorials/esp-32-cloud</a:t>
            </a:r>
          </a:p>
        </p:txBody>
      </p:sp>
      <p:pic>
        <p:nvPicPr>
          <p:cNvPr id="5" name="Picture 4" descr="Qr code&#10;&#10;Description automatically generated">
            <a:extLst>
              <a:ext uri="{FF2B5EF4-FFF2-40B4-BE49-F238E27FC236}">
                <a16:creationId xmlns:a16="http://schemas.microsoft.com/office/drawing/2014/main" id="{9C91B58D-77EE-417D-986F-67C6B07DA4B8}"/>
              </a:ext>
            </a:extLst>
          </p:cNvPr>
          <p:cNvPicPr>
            <a:picLocks noChangeAspect="1"/>
          </p:cNvPicPr>
          <p:nvPr/>
        </p:nvPicPr>
        <p:blipFill>
          <a:blip r:embed="rId4"/>
          <a:stretch>
            <a:fillRect/>
          </a:stretch>
        </p:blipFill>
        <p:spPr>
          <a:xfrm>
            <a:off x="1753782" y="1318985"/>
            <a:ext cx="2546981" cy="2546981"/>
          </a:xfrm>
          <a:prstGeom prst="rect">
            <a:avLst/>
          </a:prstGeom>
        </p:spPr>
      </p:pic>
      <p:sp>
        <p:nvSpPr>
          <p:cNvPr id="9" name="TextBox 8">
            <a:extLst>
              <a:ext uri="{FF2B5EF4-FFF2-40B4-BE49-F238E27FC236}">
                <a16:creationId xmlns:a16="http://schemas.microsoft.com/office/drawing/2014/main" id="{7851290D-6769-4E9F-AEB9-8AEBF8308906}"/>
              </a:ext>
            </a:extLst>
          </p:cNvPr>
          <p:cNvSpPr txBox="1"/>
          <p:nvPr/>
        </p:nvSpPr>
        <p:spPr>
          <a:xfrm>
            <a:off x="1857049" y="3271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Arduino IoT Cloud</a:t>
            </a:r>
            <a:endParaRPr lang="en-IN" sz="2800" dirty="0">
              <a:solidFill>
                <a:schemeClr val="bg1"/>
              </a:solidFill>
              <a:latin typeface="Amasis MT Pro Medium" panose="020B0604020202020204" pitchFamily="18" charset="0"/>
            </a:endParaRPr>
          </a:p>
        </p:txBody>
      </p:sp>
      <p:pic>
        <p:nvPicPr>
          <p:cNvPr id="10" name="Picture 9" descr="A picture containing text, sign&#10;&#10;Description automatically generated">
            <a:extLst>
              <a:ext uri="{FF2B5EF4-FFF2-40B4-BE49-F238E27FC236}">
                <a16:creationId xmlns:a16="http://schemas.microsoft.com/office/drawing/2014/main" id="{58891A87-604C-400D-91C5-83CF549E434D}"/>
              </a:ext>
            </a:extLst>
          </p:cNvPr>
          <p:cNvPicPr>
            <a:picLocks noChangeAspect="1"/>
          </p:cNvPicPr>
          <p:nvPr/>
        </p:nvPicPr>
        <p:blipFill>
          <a:blip r:embed="rId5"/>
          <a:stretch>
            <a:fillRect/>
          </a:stretch>
        </p:blipFill>
        <p:spPr>
          <a:xfrm>
            <a:off x="4572000" y="1213609"/>
            <a:ext cx="3494781" cy="2716282"/>
          </a:xfrm>
          <a:prstGeom prst="rect">
            <a:avLst/>
          </a:prstGeom>
        </p:spPr>
      </p:pic>
    </p:spTree>
    <p:extLst>
      <p:ext uri="{BB962C8B-B14F-4D97-AF65-F5344CB8AC3E}">
        <p14:creationId xmlns:p14="http://schemas.microsoft.com/office/powerpoint/2010/main" val="109005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6" name="TextBox 5">
            <a:extLst>
              <a:ext uri="{FF2B5EF4-FFF2-40B4-BE49-F238E27FC236}">
                <a16:creationId xmlns:a16="http://schemas.microsoft.com/office/drawing/2014/main" id="{6B3E1344-0526-461B-91D8-3D52749963AB}"/>
              </a:ext>
            </a:extLst>
          </p:cNvPr>
          <p:cNvSpPr txBox="1"/>
          <p:nvPr/>
        </p:nvSpPr>
        <p:spPr>
          <a:xfrm>
            <a:off x="1250102" y="2092330"/>
            <a:ext cx="6643795" cy="646331"/>
          </a:xfrm>
          <a:prstGeom prst="rect">
            <a:avLst/>
          </a:prstGeom>
          <a:noFill/>
        </p:spPr>
        <p:txBody>
          <a:bodyPr wrap="square" rtlCol="0">
            <a:spAutoFit/>
          </a:bodyPr>
          <a:lstStyle/>
          <a:p>
            <a:pPr algn="ctr"/>
            <a:r>
              <a:rPr lang="en-IN" sz="3600" dirty="0">
                <a:solidFill>
                  <a:schemeClr val="bg1"/>
                </a:solidFill>
                <a:latin typeface="Amasis MT Pro Medium" panose="02040604050005020304" pitchFamily="18" charset="0"/>
                <a:ea typeface="Adobe Gothic Std B" panose="020B0800000000000000" pitchFamily="34" charset="-128"/>
              </a:rPr>
              <a:t>What is an API?</a:t>
            </a:r>
          </a:p>
        </p:txBody>
      </p:sp>
    </p:spTree>
    <p:extLst>
      <p:ext uri="{BB962C8B-B14F-4D97-AF65-F5344CB8AC3E}">
        <p14:creationId xmlns:p14="http://schemas.microsoft.com/office/powerpoint/2010/main" val="456273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6" name="TextBox 5">
            <a:extLst>
              <a:ext uri="{FF2B5EF4-FFF2-40B4-BE49-F238E27FC236}">
                <a16:creationId xmlns:a16="http://schemas.microsoft.com/office/drawing/2014/main" id="{6B3E1344-0526-461B-91D8-3D52749963AB}"/>
              </a:ext>
            </a:extLst>
          </p:cNvPr>
          <p:cNvSpPr txBox="1"/>
          <p:nvPr/>
        </p:nvSpPr>
        <p:spPr>
          <a:xfrm>
            <a:off x="1250102" y="372480"/>
            <a:ext cx="6643795" cy="523220"/>
          </a:xfrm>
          <a:prstGeom prst="rect">
            <a:avLst/>
          </a:prstGeom>
          <a:noFill/>
        </p:spPr>
        <p:txBody>
          <a:bodyPr wrap="square" rtlCol="0">
            <a:spAutoFit/>
          </a:bodyPr>
          <a:lstStyle/>
          <a:p>
            <a:pPr algn="ctr"/>
            <a:r>
              <a:rPr lang="en-IN" sz="2800" dirty="0">
                <a:solidFill>
                  <a:schemeClr val="bg1"/>
                </a:solidFill>
                <a:latin typeface="Amasis MT Pro Medium" panose="02040604050005020304" pitchFamily="18" charset="0"/>
                <a:ea typeface="Adobe Gothic Std B" panose="020B0800000000000000" pitchFamily="34" charset="-128"/>
              </a:rPr>
              <a:t>Application Programming Interface</a:t>
            </a:r>
          </a:p>
        </p:txBody>
      </p:sp>
      <p:sp>
        <p:nvSpPr>
          <p:cNvPr id="4" name="TextBox 3">
            <a:extLst>
              <a:ext uri="{FF2B5EF4-FFF2-40B4-BE49-F238E27FC236}">
                <a16:creationId xmlns:a16="http://schemas.microsoft.com/office/drawing/2014/main" id="{D11FD297-05E0-4304-A05C-5209E41BCEE3}"/>
              </a:ext>
            </a:extLst>
          </p:cNvPr>
          <p:cNvSpPr txBox="1"/>
          <p:nvPr/>
        </p:nvSpPr>
        <p:spPr>
          <a:xfrm>
            <a:off x="977887" y="1735446"/>
            <a:ext cx="7188223" cy="2585323"/>
          </a:xfrm>
          <a:prstGeom prst="rect">
            <a:avLst/>
          </a:prstGeom>
          <a:noFill/>
        </p:spPr>
        <p:txBody>
          <a:bodyPr wrap="square" rtlCol="0">
            <a:spAutoFit/>
          </a:bodyPr>
          <a:lstStyle/>
          <a:p>
            <a:pPr>
              <a:buClr>
                <a:schemeClr val="bg1"/>
              </a:buClr>
            </a:pPr>
            <a:r>
              <a:rPr lang="en-US" sz="1800" dirty="0">
                <a:solidFill>
                  <a:schemeClr val="bg1"/>
                </a:solidFill>
                <a:latin typeface="Calibri" panose="020F0502020204030204" pitchFamily="34" charset="0"/>
                <a:cs typeface="Calibri" panose="020F0502020204030204" pitchFamily="34" charset="0"/>
              </a:rPr>
              <a:t>A RESTful API takes the REST architectural style and guides in interaction with RESTful web services. It defines a set of constraints, for how, the architecture of Web will behave.</a:t>
            </a:r>
            <a:br>
              <a:rPr lang="en-US" sz="1800" dirty="0">
                <a:solidFill>
                  <a:schemeClr val="bg1"/>
                </a:solidFill>
                <a:latin typeface="Calibri" panose="020F0502020204030204" pitchFamily="34" charset="0"/>
                <a:cs typeface="Calibri" panose="020F0502020204030204" pitchFamily="34" charset="0"/>
              </a:rPr>
            </a:br>
            <a:endParaRPr lang="en-US" sz="1800" dirty="0">
              <a:solidFill>
                <a:schemeClr val="bg1"/>
              </a:solidFill>
              <a:latin typeface="Calibri" panose="020F0502020204030204" pitchFamily="34" charset="0"/>
              <a:cs typeface="Calibri" panose="020F0502020204030204" pitchFamily="34" charset="0"/>
            </a:endParaRPr>
          </a:p>
          <a:p>
            <a:pPr>
              <a:buClr>
                <a:schemeClr val="bg1"/>
              </a:buClr>
            </a:pPr>
            <a:r>
              <a:rPr lang="en-US" sz="1800" dirty="0">
                <a:solidFill>
                  <a:schemeClr val="bg1"/>
                </a:solidFill>
                <a:latin typeface="Calibri" panose="020F0502020204030204" pitchFamily="34" charset="0"/>
                <a:cs typeface="Calibri" panose="020F0502020204030204" pitchFamily="34" charset="0"/>
              </a:rPr>
              <a:t>Here, REST - </a:t>
            </a:r>
            <a:r>
              <a:rPr lang="en-IN" sz="1800" dirty="0">
                <a:solidFill>
                  <a:schemeClr val="bg1"/>
                </a:solidFill>
                <a:latin typeface="Calibri" panose="020F0502020204030204" pitchFamily="34" charset="0"/>
                <a:cs typeface="Calibri" panose="020F0502020204030204" pitchFamily="34" charset="0"/>
              </a:rPr>
              <a:t>Representational State Transfer </a:t>
            </a:r>
          </a:p>
          <a:p>
            <a:pPr>
              <a:buClr>
                <a:schemeClr val="bg1"/>
              </a:buClr>
            </a:pPr>
            <a:endParaRPr lang="en-IN" sz="1800" dirty="0">
              <a:solidFill>
                <a:schemeClr val="bg1"/>
              </a:solidFill>
              <a:latin typeface="Calibri" panose="020F0502020204030204" pitchFamily="34" charset="0"/>
              <a:cs typeface="Calibri" panose="020F0502020204030204" pitchFamily="34" charset="0"/>
            </a:endParaRPr>
          </a:p>
          <a:p>
            <a:pPr>
              <a:buClr>
                <a:schemeClr val="bg1"/>
              </a:buClr>
            </a:pPr>
            <a:r>
              <a:rPr lang="en-US" sz="1800" dirty="0">
                <a:solidFill>
                  <a:schemeClr val="bg1"/>
                </a:solidFill>
                <a:latin typeface="Calibri" panose="020F0502020204030204" pitchFamily="34" charset="0"/>
                <a:cs typeface="Calibri" panose="020F0502020204030204" pitchFamily="34" charset="0"/>
              </a:rPr>
              <a:t>Referred to as a contract between an information provider and an information user — establishing the content required from the consumer (request) and the content required by the producer (response)</a:t>
            </a:r>
          </a:p>
        </p:txBody>
      </p:sp>
    </p:spTree>
    <p:extLst>
      <p:ext uri="{BB962C8B-B14F-4D97-AF65-F5344CB8AC3E}">
        <p14:creationId xmlns:p14="http://schemas.microsoft.com/office/powerpoint/2010/main" val="2164522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6" name="TextBox 5">
            <a:extLst>
              <a:ext uri="{FF2B5EF4-FFF2-40B4-BE49-F238E27FC236}">
                <a16:creationId xmlns:a16="http://schemas.microsoft.com/office/drawing/2014/main" id="{6B3E1344-0526-461B-91D8-3D52749963AB}"/>
              </a:ext>
            </a:extLst>
          </p:cNvPr>
          <p:cNvSpPr txBox="1"/>
          <p:nvPr/>
        </p:nvSpPr>
        <p:spPr>
          <a:xfrm>
            <a:off x="1250102" y="372480"/>
            <a:ext cx="6643795" cy="523220"/>
          </a:xfrm>
          <a:prstGeom prst="rect">
            <a:avLst/>
          </a:prstGeom>
          <a:noFill/>
        </p:spPr>
        <p:txBody>
          <a:bodyPr wrap="square" rtlCol="0">
            <a:spAutoFit/>
          </a:bodyPr>
          <a:lstStyle/>
          <a:p>
            <a:pPr algn="ctr"/>
            <a:r>
              <a:rPr lang="en-IN" sz="2800" dirty="0">
                <a:solidFill>
                  <a:schemeClr val="bg1"/>
                </a:solidFill>
                <a:latin typeface="Amasis MT Pro Medium" panose="02040604050005020304" pitchFamily="18" charset="0"/>
                <a:ea typeface="Adobe Gothic Std B" panose="020B0800000000000000" pitchFamily="34" charset="-128"/>
              </a:rPr>
              <a:t>Application Programming Interface</a:t>
            </a:r>
          </a:p>
        </p:txBody>
      </p:sp>
      <p:pic>
        <p:nvPicPr>
          <p:cNvPr id="3" name="Picture 2" descr="Diagram&#10;&#10;Description automatically generated">
            <a:extLst>
              <a:ext uri="{FF2B5EF4-FFF2-40B4-BE49-F238E27FC236}">
                <a16:creationId xmlns:a16="http://schemas.microsoft.com/office/drawing/2014/main" id="{F9CE592D-265F-4FB9-ADC8-67CBADFD8C26}"/>
              </a:ext>
            </a:extLst>
          </p:cNvPr>
          <p:cNvPicPr>
            <a:picLocks noChangeAspect="1"/>
          </p:cNvPicPr>
          <p:nvPr/>
        </p:nvPicPr>
        <p:blipFill>
          <a:blip r:embed="rId4"/>
          <a:stretch>
            <a:fillRect/>
          </a:stretch>
        </p:blipFill>
        <p:spPr>
          <a:xfrm>
            <a:off x="1363793" y="1227359"/>
            <a:ext cx="6416413" cy="2360584"/>
          </a:xfrm>
          <a:prstGeom prst="rect">
            <a:avLst/>
          </a:prstGeom>
        </p:spPr>
      </p:pic>
      <p:sp>
        <p:nvSpPr>
          <p:cNvPr id="8" name="TextBox 7">
            <a:extLst>
              <a:ext uri="{FF2B5EF4-FFF2-40B4-BE49-F238E27FC236}">
                <a16:creationId xmlns:a16="http://schemas.microsoft.com/office/drawing/2014/main" id="{CE67BC1B-D07B-4994-AFBA-860F09A64883}"/>
              </a:ext>
            </a:extLst>
          </p:cNvPr>
          <p:cNvSpPr txBox="1"/>
          <p:nvPr/>
        </p:nvSpPr>
        <p:spPr>
          <a:xfrm>
            <a:off x="776514" y="3875315"/>
            <a:ext cx="7721600" cy="646331"/>
          </a:xfrm>
          <a:prstGeom prst="rect">
            <a:avLst/>
          </a:prstGeom>
          <a:noFill/>
        </p:spPr>
        <p:txBody>
          <a:bodyPr wrap="square">
            <a:spAutoFit/>
          </a:bodyPr>
          <a:lstStyle/>
          <a:p>
            <a:r>
              <a:rPr lang="en-US" sz="1800" b="1" dirty="0">
                <a:solidFill>
                  <a:schemeClr val="bg1"/>
                </a:solidFill>
              </a:rPr>
              <a:t>HTTP Methods – GET, POST, PUT</a:t>
            </a:r>
            <a:r>
              <a:rPr lang="en-US" sz="1800" dirty="0">
                <a:solidFill>
                  <a:schemeClr val="bg1"/>
                </a:solidFill>
              </a:rPr>
              <a:t>, </a:t>
            </a:r>
            <a:r>
              <a:rPr lang="en-US" sz="1800" b="1" dirty="0">
                <a:solidFill>
                  <a:schemeClr val="bg1"/>
                </a:solidFill>
              </a:rPr>
              <a:t>HEAD, DELETE, PATCH, OPTIONS</a:t>
            </a:r>
            <a:br>
              <a:rPr lang="en-US" sz="1800" b="1" dirty="0">
                <a:solidFill>
                  <a:schemeClr val="bg1"/>
                </a:solidFill>
              </a:rPr>
            </a:br>
            <a:r>
              <a:rPr lang="en-US" sz="1800" b="1" dirty="0">
                <a:solidFill>
                  <a:schemeClr val="bg1"/>
                </a:solidFill>
              </a:rPr>
              <a:t>Status Codes   – 1xx, 2xx, 3xx, 4xx, 5xx</a:t>
            </a:r>
            <a:endParaRPr lang="en-US" sz="1800" dirty="0">
              <a:solidFill>
                <a:schemeClr val="bg1"/>
              </a:solidFill>
            </a:endParaRPr>
          </a:p>
        </p:txBody>
      </p:sp>
    </p:spTree>
    <p:extLst>
      <p:ext uri="{BB962C8B-B14F-4D97-AF65-F5344CB8AC3E}">
        <p14:creationId xmlns:p14="http://schemas.microsoft.com/office/powerpoint/2010/main" val="1079881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6" name="TextBox 5">
            <a:extLst>
              <a:ext uri="{FF2B5EF4-FFF2-40B4-BE49-F238E27FC236}">
                <a16:creationId xmlns:a16="http://schemas.microsoft.com/office/drawing/2014/main" id="{6B3E1344-0526-461B-91D8-3D52749963AB}"/>
              </a:ext>
            </a:extLst>
          </p:cNvPr>
          <p:cNvSpPr txBox="1"/>
          <p:nvPr/>
        </p:nvSpPr>
        <p:spPr>
          <a:xfrm>
            <a:off x="1250102" y="372480"/>
            <a:ext cx="6643795" cy="523220"/>
          </a:xfrm>
          <a:prstGeom prst="rect">
            <a:avLst/>
          </a:prstGeom>
          <a:noFill/>
        </p:spPr>
        <p:txBody>
          <a:bodyPr wrap="square" rtlCol="0">
            <a:spAutoFit/>
          </a:bodyPr>
          <a:lstStyle/>
          <a:p>
            <a:pPr algn="ctr"/>
            <a:r>
              <a:rPr lang="en-IN" sz="2800" dirty="0">
                <a:solidFill>
                  <a:schemeClr val="bg1"/>
                </a:solidFill>
                <a:latin typeface="Amasis MT Pro Medium" panose="02040604050005020304" pitchFamily="18" charset="0"/>
                <a:ea typeface="Adobe Gothic Std B" panose="020B0800000000000000" pitchFamily="34" charset="-128"/>
              </a:rPr>
              <a:t>Application Programming Interface</a:t>
            </a:r>
          </a:p>
        </p:txBody>
      </p:sp>
      <p:pic>
        <p:nvPicPr>
          <p:cNvPr id="8" name="Picture 7" descr="Table&#10;&#10;Description automatically generated">
            <a:extLst>
              <a:ext uri="{FF2B5EF4-FFF2-40B4-BE49-F238E27FC236}">
                <a16:creationId xmlns:a16="http://schemas.microsoft.com/office/drawing/2014/main" id="{3D6C9219-84F5-42D3-AC3F-692C237ACA13}"/>
              </a:ext>
            </a:extLst>
          </p:cNvPr>
          <p:cNvPicPr>
            <a:picLocks noChangeAspect="1"/>
          </p:cNvPicPr>
          <p:nvPr/>
        </p:nvPicPr>
        <p:blipFill rotWithShape="1">
          <a:blip r:embed="rId4"/>
          <a:srcRect l="3601" t="2735" r="4967" b="12088"/>
          <a:stretch/>
        </p:blipFill>
        <p:spPr>
          <a:xfrm>
            <a:off x="3064748" y="1020435"/>
            <a:ext cx="3014504" cy="3923354"/>
          </a:xfrm>
          <a:prstGeom prst="rect">
            <a:avLst/>
          </a:prstGeom>
        </p:spPr>
      </p:pic>
    </p:spTree>
    <p:extLst>
      <p:ext uri="{BB962C8B-B14F-4D97-AF65-F5344CB8AC3E}">
        <p14:creationId xmlns:p14="http://schemas.microsoft.com/office/powerpoint/2010/main" val="352587915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Robo Fest Template </Template>
  <TotalTime>3909</TotalTime>
  <Words>1528</Words>
  <Application>Microsoft Office PowerPoint</Application>
  <PresentationFormat>On-screen Show (16:9)</PresentationFormat>
  <Paragraphs>150</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Amasis MT Pro Medium</vt:lpstr>
      <vt:lpstr>Arial</vt:lpstr>
      <vt:lpstr>Calibri</vt:lpstr>
      <vt:lpstr>Poppins Thin</vt:lpstr>
      <vt:lpstr>Simple Light</vt:lpstr>
      <vt:lpstr>Internet Of Things  Hands on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  Hands on Workshop</dc:title>
  <dc:creator>Akshayan Sinha</dc:creator>
  <cp:lastModifiedBy>Akshayan Sinha</cp:lastModifiedBy>
  <cp:revision>59</cp:revision>
  <dcterms:modified xsi:type="dcterms:W3CDTF">2021-11-02T09:48:40Z</dcterms:modified>
</cp:coreProperties>
</file>